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3.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theme/theme4.xml" ContentType="application/vnd.openxmlformats-officedocument.theme+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theme/theme5.xml" ContentType="application/vnd.openxmlformats-officedocument.theme+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theme/theme6.xml" ContentType="application/vnd.openxmlformats-officedocument.theme+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theme/theme7.xml" ContentType="application/vnd.openxmlformats-officedocument.theme+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2" r:id="rId4"/>
    <p:sldMasterId id="2147484410" r:id="rId5"/>
    <p:sldMasterId id="2147484427" r:id="rId6"/>
    <p:sldMasterId id="2147484444" r:id="rId7"/>
    <p:sldMasterId id="2147484461" r:id="rId8"/>
    <p:sldMasterId id="2147484478" r:id="rId9"/>
    <p:sldMasterId id="2147484495" r:id="rId10"/>
    <p:sldMasterId id="2147484512" r:id="rId11"/>
  </p:sldMasterIdLst>
  <p:notesMasterIdLst>
    <p:notesMasterId r:id="rId35"/>
  </p:notesMasterIdLst>
  <p:handoutMasterIdLst>
    <p:handoutMasterId r:id="rId36"/>
  </p:handoutMasterIdLst>
  <p:sldIdLst>
    <p:sldId id="263" r:id="rId12"/>
    <p:sldId id="264" r:id="rId13"/>
    <p:sldId id="282" r:id="rId14"/>
    <p:sldId id="277" r:id="rId15"/>
    <p:sldId id="272" r:id="rId16"/>
    <p:sldId id="270" r:id="rId17"/>
    <p:sldId id="273" r:id="rId18"/>
    <p:sldId id="261" r:id="rId19"/>
    <p:sldId id="268" r:id="rId20"/>
    <p:sldId id="265" r:id="rId21"/>
    <p:sldId id="279" r:id="rId22"/>
    <p:sldId id="275" r:id="rId23"/>
    <p:sldId id="271" r:id="rId24"/>
    <p:sldId id="276" r:id="rId25"/>
    <p:sldId id="274" r:id="rId26"/>
    <p:sldId id="281" r:id="rId27"/>
    <p:sldId id="267" r:id="rId28"/>
    <p:sldId id="266" r:id="rId29"/>
    <p:sldId id="269" r:id="rId30"/>
    <p:sldId id="278" r:id="rId31"/>
    <p:sldId id="280" r:id="rId32"/>
    <p:sldId id="468" r:id="rId33"/>
    <p:sldId id="259"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D1E6"/>
    <a:srgbClr val="0077BC"/>
    <a:srgbClr val="99FF99"/>
    <a:srgbClr val="3F5564"/>
    <a:srgbClr val="D53878"/>
    <a:srgbClr val="008391"/>
    <a:srgbClr val="FBF2B4"/>
    <a:srgbClr val="F0CD50"/>
    <a:srgbClr val="4675B7"/>
    <a:srgbClr val="D2D8D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817CD53-712B-412A-948D-78421175B5D4}" v="3" dt="2023-02-01T11:53:23.904"/>
  </p1510:revLst>
</p1510:revInfo>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llanmörkt format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Mellanmörkt format 3 - Dekorfärg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5BE263C-DBD7-4A20-BB59-AAB30ACAA65A}" styleName="Mellanmörkt format 3 - Dekorfärg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D7AC3CCA-C797-4891-BE02-D94E43425B78}" styleName="Mellanmörkt format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8A107856-5554-42FB-B03E-39F5DBC370BA}" styleName="Mellanmörkt format 4 - Dekorfärg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E8034E78-7F5D-4C2E-B375-FC64B27BC917}" styleName="Mörkt forma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BC89EF96-8CEA-46FF-86C4-4CE0E7609802}" styleName="Ljust format 3 - Dekorfärg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16DA210-FB5B-4158-B5E0-FEB733F419BA}" styleName="Ljust format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93D81CF-94F2-401A-BA57-92F5A7B2D0C5}" styleName="Mellanmörkt format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5940675A-B579-460E-94D1-54222C63F5DA}" styleName="Inget format, tabellrutnät">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7" d="100"/>
          <a:sy n="77" d="100"/>
        </p:scale>
        <p:origin x="806" y="58"/>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slide" Target="slides/slide15.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0.xml"/><Relationship Id="rId34" Type="http://schemas.openxmlformats.org/officeDocument/2006/relationships/slide" Target="slides/slide23.xml"/><Relationship Id="rId7" Type="http://schemas.openxmlformats.org/officeDocument/2006/relationships/slideMaster" Target="slideMasters/slideMaster4.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slide" Target="slides/slide14.xml"/><Relationship Id="rId33" Type="http://schemas.openxmlformats.org/officeDocument/2006/relationships/slide" Target="slides/slide22.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5.xml"/><Relationship Id="rId20" Type="http://schemas.openxmlformats.org/officeDocument/2006/relationships/slide" Target="slides/slide9.xml"/><Relationship Id="rId29" Type="http://schemas.openxmlformats.org/officeDocument/2006/relationships/slide" Target="slides/slide18.xml"/><Relationship Id="rId41"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slide" Target="slides/slide13.xml"/><Relationship Id="rId32" Type="http://schemas.openxmlformats.org/officeDocument/2006/relationships/slide" Target="slides/slide2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slide" Target="slides/slide17.xml"/><Relationship Id="rId36" Type="http://schemas.openxmlformats.org/officeDocument/2006/relationships/handoutMaster" Target="handoutMasters/handoutMaster1.xml"/><Relationship Id="rId10" Type="http://schemas.openxmlformats.org/officeDocument/2006/relationships/slideMaster" Target="slideMasters/slideMaster7.xml"/><Relationship Id="rId19" Type="http://schemas.openxmlformats.org/officeDocument/2006/relationships/slide" Target="slides/slide8.xml"/><Relationship Id="rId31" Type="http://schemas.openxmlformats.org/officeDocument/2006/relationships/slide" Target="slides/slide20.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slide" Target="slides/slide16.xml"/><Relationship Id="rId30" Type="http://schemas.openxmlformats.org/officeDocument/2006/relationships/slide" Target="slides/slide1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28D75527-1052-40CF-90A7-805EC4F7728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a:extLst>
              <a:ext uri="{FF2B5EF4-FFF2-40B4-BE49-F238E27FC236}">
                <a16:creationId xmlns:a16="http://schemas.microsoft.com/office/drawing/2014/main" id="{782182B2-420A-475A-83CF-72C9A1964B5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91BB566-3845-4DC0-8CE2-DC15231A2062}" type="datetime1">
              <a:rPr lang="sv-SE" smtClean="0"/>
              <a:t>2024-03-07</a:t>
            </a:fld>
            <a:endParaRPr lang="sv-SE"/>
          </a:p>
        </p:txBody>
      </p:sp>
      <p:sp>
        <p:nvSpPr>
          <p:cNvPr id="4" name="Platshållare för sidfot 3">
            <a:extLst>
              <a:ext uri="{FF2B5EF4-FFF2-40B4-BE49-F238E27FC236}">
                <a16:creationId xmlns:a16="http://schemas.microsoft.com/office/drawing/2014/main" id="{3CFEBD13-AD79-4726-9C7A-9E5C531A1A5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a:extLst>
              <a:ext uri="{FF2B5EF4-FFF2-40B4-BE49-F238E27FC236}">
                <a16:creationId xmlns:a16="http://schemas.microsoft.com/office/drawing/2014/main" id="{F00A28DF-4169-4B51-B8D3-AA9A5D61235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89A0780-C7EB-45E8-96EB-66D0986C42C0}" type="slidenum">
              <a:rPr lang="sv-SE" smtClean="0"/>
              <a:t>‹#›</a:t>
            </a:fld>
            <a:endParaRPr lang="sv-SE"/>
          </a:p>
        </p:txBody>
      </p:sp>
    </p:spTree>
    <p:extLst>
      <p:ext uri="{BB962C8B-B14F-4D97-AF65-F5344CB8AC3E}">
        <p14:creationId xmlns:p14="http://schemas.microsoft.com/office/powerpoint/2010/main" val="81033701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95FFDC-F934-4037-B505-500B08CD3B8C}" type="datetime1">
              <a:rPr lang="sv-SE" smtClean="0"/>
              <a:t>2024-03-07</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1086EF-3011-429C-976B-61D9CA3A2B54}" type="slidenum">
              <a:rPr lang="sv-SE" smtClean="0"/>
              <a:t>‹#›</a:t>
            </a:fld>
            <a:endParaRPr lang="sv-SE"/>
          </a:p>
        </p:txBody>
      </p:sp>
    </p:spTree>
    <p:extLst>
      <p:ext uri="{BB962C8B-B14F-4D97-AF65-F5344CB8AC3E}">
        <p14:creationId xmlns:p14="http://schemas.microsoft.com/office/powerpoint/2010/main" val="2079586871"/>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en-US">
              <a:latin typeface="Calibri"/>
              <a:cs typeface="Calibri"/>
            </a:endParaRPr>
          </a:p>
        </p:txBody>
      </p:sp>
      <p:sp>
        <p:nvSpPr>
          <p:cNvPr id="4" name="Platshållare för datum 3"/>
          <p:cNvSpPr>
            <a:spLocks noGrp="1"/>
          </p:cNvSpPr>
          <p:nvPr>
            <p:ph type="dt" idx="1"/>
          </p:nvPr>
        </p:nvSpPr>
        <p:spPr/>
        <p:txBody>
          <a:bodyPr/>
          <a:lstStyle/>
          <a:p>
            <a:fld id="{F995FFDC-F934-4037-B505-500B08CD3B8C}" type="datetime1">
              <a:rPr lang="sv-SE" smtClean="0"/>
              <a:t>2024-03-07</a:t>
            </a:fld>
            <a:endParaRPr lang="sv-SE"/>
          </a:p>
        </p:txBody>
      </p:sp>
      <p:sp>
        <p:nvSpPr>
          <p:cNvPr id="5" name="Platshållare för bildnummer 4"/>
          <p:cNvSpPr>
            <a:spLocks noGrp="1"/>
          </p:cNvSpPr>
          <p:nvPr>
            <p:ph type="sldNum" sz="quarter" idx="5"/>
          </p:nvPr>
        </p:nvSpPr>
        <p:spPr/>
        <p:txBody>
          <a:bodyPr/>
          <a:lstStyle/>
          <a:p>
            <a:fld id="{4B1086EF-3011-429C-976B-61D9CA3A2B54}" type="slidenum">
              <a:rPr lang="sv-SE" smtClean="0"/>
              <a:t>3</a:t>
            </a:fld>
            <a:endParaRPr lang="sv-SE"/>
          </a:p>
        </p:txBody>
      </p:sp>
    </p:spTree>
    <p:extLst>
      <p:ext uri="{BB962C8B-B14F-4D97-AF65-F5344CB8AC3E}">
        <p14:creationId xmlns:p14="http://schemas.microsoft.com/office/powerpoint/2010/main" val="690945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en-US">
              <a:latin typeface="Calibri"/>
              <a:cs typeface="Calibri"/>
            </a:endParaRPr>
          </a:p>
        </p:txBody>
      </p:sp>
      <p:sp>
        <p:nvSpPr>
          <p:cNvPr id="4" name="Platshållare för datum 3"/>
          <p:cNvSpPr>
            <a:spLocks noGrp="1"/>
          </p:cNvSpPr>
          <p:nvPr>
            <p:ph type="dt" idx="1"/>
          </p:nvPr>
        </p:nvSpPr>
        <p:spPr/>
        <p:txBody>
          <a:bodyPr/>
          <a:lstStyle/>
          <a:p>
            <a:fld id="{F995FFDC-F934-4037-B505-500B08CD3B8C}" type="datetime1">
              <a:rPr lang="sv-SE" smtClean="0"/>
              <a:t>2024-03-07</a:t>
            </a:fld>
            <a:endParaRPr lang="sv-SE"/>
          </a:p>
        </p:txBody>
      </p:sp>
      <p:sp>
        <p:nvSpPr>
          <p:cNvPr id="5" name="Platshållare för bildnummer 4"/>
          <p:cNvSpPr>
            <a:spLocks noGrp="1"/>
          </p:cNvSpPr>
          <p:nvPr>
            <p:ph type="sldNum" sz="quarter" idx="5"/>
          </p:nvPr>
        </p:nvSpPr>
        <p:spPr/>
        <p:txBody>
          <a:bodyPr/>
          <a:lstStyle/>
          <a:p>
            <a:fld id="{4B1086EF-3011-429C-976B-61D9CA3A2B54}" type="slidenum">
              <a:rPr lang="sv-SE" smtClean="0"/>
              <a:t>19</a:t>
            </a:fld>
            <a:endParaRPr lang="sv-SE"/>
          </a:p>
        </p:txBody>
      </p:sp>
    </p:spTree>
    <p:extLst>
      <p:ext uri="{BB962C8B-B14F-4D97-AF65-F5344CB8AC3E}">
        <p14:creationId xmlns:p14="http://schemas.microsoft.com/office/powerpoint/2010/main" val="18726045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US" err="1">
                <a:latin typeface="Calibri"/>
                <a:cs typeface="Calibri"/>
              </a:rPr>
              <a:t>Länk</a:t>
            </a:r>
            <a:r>
              <a:rPr lang="en-US">
                <a:latin typeface="Calibri"/>
                <a:cs typeface="Calibri"/>
              </a:rPr>
              <a:t> till </a:t>
            </a:r>
            <a:r>
              <a:rPr lang="en-US" err="1">
                <a:latin typeface="Calibri"/>
                <a:cs typeface="Calibri"/>
              </a:rPr>
              <a:t>rutinen</a:t>
            </a:r>
            <a:r>
              <a:rPr lang="en-US">
                <a:latin typeface="Calibri"/>
                <a:cs typeface="Calibri"/>
              </a:rPr>
              <a:t> </a:t>
            </a:r>
            <a:r>
              <a:rPr lang="en-US" err="1">
                <a:latin typeface="Calibri"/>
                <a:cs typeface="Calibri"/>
              </a:rPr>
              <a:t>och</a:t>
            </a:r>
            <a:r>
              <a:rPr lang="en-US">
                <a:latin typeface="Calibri"/>
                <a:cs typeface="Calibri"/>
              </a:rPr>
              <a:t> till APT-material</a:t>
            </a:r>
          </a:p>
        </p:txBody>
      </p:sp>
      <p:sp>
        <p:nvSpPr>
          <p:cNvPr id="4" name="Platshållare för datum 3"/>
          <p:cNvSpPr>
            <a:spLocks noGrp="1"/>
          </p:cNvSpPr>
          <p:nvPr>
            <p:ph type="dt" idx="1"/>
          </p:nvPr>
        </p:nvSpPr>
        <p:spPr/>
        <p:txBody>
          <a:bodyPr/>
          <a:lstStyle/>
          <a:p>
            <a:fld id="{F995FFDC-F934-4037-B505-500B08CD3B8C}" type="datetime1">
              <a:rPr lang="sv-SE" smtClean="0"/>
              <a:t>2024-03-07</a:t>
            </a:fld>
            <a:endParaRPr lang="sv-SE"/>
          </a:p>
        </p:txBody>
      </p:sp>
      <p:sp>
        <p:nvSpPr>
          <p:cNvPr id="5" name="Platshållare för bildnummer 4"/>
          <p:cNvSpPr>
            <a:spLocks noGrp="1"/>
          </p:cNvSpPr>
          <p:nvPr>
            <p:ph type="sldNum" sz="quarter" idx="5"/>
          </p:nvPr>
        </p:nvSpPr>
        <p:spPr/>
        <p:txBody>
          <a:bodyPr/>
          <a:lstStyle/>
          <a:p>
            <a:fld id="{4B1086EF-3011-429C-976B-61D9CA3A2B54}" type="slidenum">
              <a:rPr lang="sv-SE" smtClean="0"/>
              <a:t>21</a:t>
            </a:fld>
            <a:endParaRPr lang="sv-SE"/>
          </a:p>
        </p:txBody>
      </p:sp>
    </p:spTree>
    <p:extLst>
      <p:ext uri="{BB962C8B-B14F-4D97-AF65-F5344CB8AC3E}">
        <p14:creationId xmlns:p14="http://schemas.microsoft.com/office/powerpoint/2010/main" val="15364169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datum 3"/>
          <p:cNvSpPr>
            <a:spLocks noGrp="1"/>
          </p:cNvSpPr>
          <p:nvPr>
            <p:ph type="dt" idx="1"/>
          </p:nvPr>
        </p:nvSpPr>
        <p:spPr/>
        <p:txBody>
          <a:bodyPr/>
          <a:lstStyle/>
          <a:p>
            <a:fld id="{85227DC2-ECB9-4CC5-9289-199C6A22173F}" type="datetime1">
              <a:rPr lang="sv-SE" smtClean="0"/>
              <a:t>2024-03-07</a:t>
            </a:fld>
            <a:endParaRPr lang="sv-SE"/>
          </a:p>
        </p:txBody>
      </p:sp>
      <p:sp>
        <p:nvSpPr>
          <p:cNvPr id="5" name="Platshållare för bildnummer 4"/>
          <p:cNvSpPr>
            <a:spLocks noGrp="1"/>
          </p:cNvSpPr>
          <p:nvPr>
            <p:ph type="sldNum" sz="quarter" idx="5"/>
          </p:nvPr>
        </p:nvSpPr>
        <p:spPr/>
        <p:txBody>
          <a:bodyPr/>
          <a:lstStyle/>
          <a:p>
            <a:fld id="{4B1086EF-3011-429C-976B-61D9CA3A2B54}" type="slidenum">
              <a:rPr lang="sv-SE" smtClean="0"/>
              <a:t>22</a:t>
            </a:fld>
            <a:endParaRPr lang="sv-SE"/>
          </a:p>
        </p:txBody>
      </p:sp>
    </p:spTree>
    <p:extLst>
      <p:ext uri="{BB962C8B-B14F-4D97-AF65-F5344CB8AC3E}">
        <p14:creationId xmlns:p14="http://schemas.microsoft.com/office/powerpoint/2010/main" val="18391564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datum 3"/>
          <p:cNvSpPr>
            <a:spLocks noGrp="1"/>
          </p:cNvSpPr>
          <p:nvPr>
            <p:ph type="dt" idx="10"/>
          </p:nvPr>
        </p:nvSpPr>
        <p:spPr/>
        <p:txBody>
          <a:bodyPr/>
          <a:lstStyle/>
          <a:p>
            <a:fld id="{FBBFA50B-E819-411C-B95B-B3FD3A3FC2B7}" type="datetime1">
              <a:rPr lang="sv-SE" smtClean="0"/>
              <a:t>2024-03-07</a:t>
            </a:fld>
            <a:endParaRPr lang="sv-SE"/>
          </a:p>
        </p:txBody>
      </p:sp>
      <p:sp>
        <p:nvSpPr>
          <p:cNvPr id="5" name="Platshållare för bildnummer 4"/>
          <p:cNvSpPr>
            <a:spLocks noGrp="1"/>
          </p:cNvSpPr>
          <p:nvPr>
            <p:ph type="sldNum" sz="quarter" idx="11"/>
          </p:nvPr>
        </p:nvSpPr>
        <p:spPr/>
        <p:txBody>
          <a:bodyPr/>
          <a:lstStyle/>
          <a:p>
            <a:fld id="{4B1086EF-3011-429C-976B-61D9CA3A2B54}" type="slidenum">
              <a:rPr lang="sv-SE" smtClean="0"/>
              <a:t>23</a:t>
            </a:fld>
            <a:endParaRPr lang="sv-SE"/>
          </a:p>
        </p:txBody>
      </p:sp>
    </p:spTree>
    <p:extLst>
      <p:ext uri="{BB962C8B-B14F-4D97-AF65-F5344CB8AC3E}">
        <p14:creationId xmlns:p14="http://schemas.microsoft.com/office/powerpoint/2010/main" val="8127358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datum 3"/>
          <p:cNvSpPr>
            <a:spLocks noGrp="1"/>
          </p:cNvSpPr>
          <p:nvPr>
            <p:ph type="dt" idx="10"/>
          </p:nvPr>
        </p:nvSpPr>
        <p:spPr/>
        <p:txBody>
          <a:bodyPr/>
          <a:lstStyle/>
          <a:p>
            <a:fld id="{72532145-269E-4DEC-A5F5-E687CD17D124}" type="datetime1">
              <a:rPr lang="sv-SE" smtClean="0"/>
              <a:t>2024-03-07</a:t>
            </a:fld>
            <a:endParaRPr lang="sv-SE"/>
          </a:p>
        </p:txBody>
      </p:sp>
      <p:sp>
        <p:nvSpPr>
          <p:cNvPr id="5" name="Platshållare för bildnummer 4"/>
          <p:cNvSpPr>
            <a:spLocks noGrp="1"/>
          </p:cNvSpPr>
          <p:nvPr>
            <p:ph type="sldNum" sz="quarter" idx="11"/>
          </p:nvPr>
        </p:nvSpPr>
        <p:spPr/>
        <p:txBody>
          <a:bodyPr/>
          <a:lstStyle/>
          <a:p>
            <a:fld id="{4B1086EF-3011-429C-976B-61D9CA3A2B54}" type="slidenum">
              <a:rPr lang="sv-SE" smtClean="0"/>
              <a:t>8</a:t>
            </a:fld>
            <a:endParaRPr lang="sv-SE"/>
          </a:p>
        </p:txBody>
      </p:sp>
    </p:spTree>
    <p:extLst>
      <p:ext uri="{BB962C8B-B14F-4D97-AF65-F5344CB8AC3E}">
        <p14:creationId xmlns:p14="http://schemas.microsoft.com/office/powerpoint/2010/main" val="9545360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US" err="1">
                <a:latin typeface="Calibri"/>
                <a:cs typeface="Calibri"/>
              </a:rPr>
              <a:t>Svår</a:t>
            </a:r>
            <a:r>
              <a:rPr lang="en-US">
                <a:latin typeface="Calibri"/>
                <a:cs typeface="Calibri"/>
              </a:rPr>
              <a:t> </a:t>
            </a:r>
            <a:r>
              <a:rPr lang="en-US" err="1">
                <a:latin typeface="Calibri"/>
                <a:cs typeface="Calibri"/>
              </a:rPr>
              <a:t>fråga</a:t>
            </a:r>
            <a:r>
              <a:rPr lang="en-US">
                <a:latin typeface="Calibri"/>
                <a:cs typeface="Calibri"/>
              </a:rPr>
              <a:t>.. Men bra </a:t>
            </a:r>
            <a:r>
              <a:rPr lang="en-US" err="1">
                <a:latin typeface="Calibri"/>
                <a:cs typeface="Calibri"/>
              </a:rPr>
              <a:t>då</a:t>
            </a:r>
            <a:r>
              <a:rPr lang="en-US">
                <a:latin typeface="Calibri"/>
                <a:cs typeface="Calibri"/>
              </a:rPr>
              <a:t> vi har som </a:t>
            </a:r>
            <a:r>
              <a:rPr lang="en-US" err="1">
                <a:latin typeface="Calibri"/>
                <a:cs typeface="Calibri"/>
              </a:rPr>
              <a:t>mål</a:t>
            </a:r>
            <a:r>
              <a:rPr lang="en-US">
                <a:latin typeface="Calibri"/>
                <a:cs typeface="Calibri"/>
              </a:rPr>
              <a:t> att </a:t>
            </a:r>
            <a:r>
              <a:rPr lang="en-US" err="1">
                <a:latin typeface="Calibri"/>
                <a:cs typeface="Calibri"/>
              </a:rPr>
              <a:t>arbeta</a:t>
            </a:r>
            <a:r>
              <a:rPr lang="en-US">
                <a:latin typeface="Calibri"/>
                <a:cs typeface="Calibri"/>
              </a:rPr>
              <a:t> </a:t>
            </a:r>
            <a:r>
              <a:rPr lang="en-US" err="1">
                <a:latin typeface="Calibri"/>
                <a:cs typeface="Calibri"/>
              </a:rPr>
              <a:t>mer</a:t>
            </a:r>
            <a:r>
              <a:rPr lang="en-US">
                <a:latin typeface="Calibri"/>
                <a:cs typeface="Calibri"/>
              </a:rPr>
              <a:t> </a:t>
            </a:r>
            <a:r>
              <a:rPr lang="en-US" err="1">
                <a:latin typeface="Calibri"/>
                <a:cs typeface="Calibri"/>
              </a:rPr>
              <a:t>främjande</a:t>
            </a:r>
            <a:r>
              <a:rPr lang="en-US">
                <a:latin typeface="Calibri"/>
                <a:cs typeface="Calibri"/>
              </a:rPr>
              <a:t>..</a:t>
            </a:r>
          </a:p>
        </p:txBody>
      </p:sp>
      <p:sp>
        <p:nvSpPr>
          <p:cNvPr id="4" name="Platshållare för datum 3"/>
          <p:cNvSpPr>
            <a:spLocks noGrp="1"/>
          </p:cNvSpPr>
          <p:nvPr>
            <p:ph type="dt" idx="1"/>
          </p:nvPr>
        </p:nvSpPr>
        <p:spPr/>
        <p:txBody>
          <a:bodyPr/>
          <a:lstStyle/>
          <a:p>
            <a:fld id="{F995FFDC-F934-4037-B505-500B08CD3B8C}" type="datetime1">
              <a:rPr lang="sv-SE" smtClean="0"/>
              <a:t>2024-03-07</a:t>
            </a:fld>
            <a:endParaRPr lang="sv-SE"/>
          </a:p>
        </p:txBody>
      </p:sp>
      <p:sp>
        <p:nvSpPr>
          <p:cNvPr id="5" name="Platshållare för bildnummer 4"/>
          <p:cNvSpPr>
            <a:spLocks noGrp="1"/>
          </p:cNvSpPr>
          <p:nvPr>
            <p:ph type="sldNum" sz="quarter" idx="5"/>
          </p:nvPr>
        </p:nvSpPr>
        <p:spPr/>
        <p:txBody>
          <a:bodyPr/>
          <a:lstStyle/>
          <a:p>
            <a:fld id="{4B1086EF-3011-429C-976B-61D9CA3A2B54}" type="slidenum">
              <a:rPr lang="sv-SE" smtClean="0"/>
              <a:t>9</a:t>
            </a:fld>
            <a:endParaRPr lang="sv-SE"/>
          </a:p>
        </p:txBody>
      </p:sp>
    </p:spTree>
    <p:extLst>
      <p:ext uri="{BB962C8B-B14F-4D97-AF65-F5344CB8AC3E}">
        <p14:creationId xmlns:p14="http://schemas.microsoft.com/office/powerpoint/2010/main" val="13186677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en-US">
              <a:latin typeface="Arial"/>
              <a:cs typeface="Arial"/>
            </a:endParaRPr>
          </a:p>
        </p:txBody>
      </p:sp>
      <p:sp>
        <p:nvSpPr>
          <p:cNvPr id="4" name="Platshållare för datum 3"/>
          <p:cNvSpPr>
            <a:spLocks noGrp="1"/>
          </p:cNvSpPr>
          <p:nvPr>
            <p:ph type="dt" idx="1"/>
          </p:nvPr>
        </p:nvSpPr>
        <p:spPr/>
        <p:txBody>
          <a:bodyPr/>
          <a:lstStyle/>
          <a:p>
            <a:fld id="{F995FFDC-F934-4037-B505-500B08CD3B8C}" type="datetime1">
              <a:rPr lang="sv-SE" smtClean="0"/>
              <a:t>2024-03-07</a:t>
            </a:fld>
            <a:endParaRPr lang="sv-SE"/>
          </a:p>
        </p:txBody>
      </p:sp>
      <p:sp>
        <p:nvSpPr>
          <p:cNvPr id="5" name="Platshållare för bildnummer 4"/>
          <p:cNvSpPr>
            <a:spLocks noGrp="1"/>
          </p:cNvSpPr>
          <p:nvPr>
            <p:ph type="sldNum" sz="quarter" idx="5"/>
          </p:nvPr>
        </p:nvSpPr>
        <p:spPr/>
        <p:txBody>
          <a:bodyPr/>
          <a:lstStyle/>
          <a:p>
            <a:fld id="{4B1086EF-3011-429C-976B-61D9CA3A2B54}" type="slidenum">
              <a:rPr lang="sv-SE" smtClean="0"/>
              <a:t>10</a:t>
            </a:fld>
            <a:endParaRPr lang="sv-SE"/>
          </a:p>
        </p:txBody>
      </p:sp>
    </p:spTree>
    <p:extLst>
      <p:ext uri="{BB962C8B-B14F-4D97-AF65-F5344CB8AC3E}">
        <p14:creationId xmlns:p14="http://schemas.microsoft.com/office/powerpoint/2010/main" val="9301910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datum 3"/>
          <p:cNvSpPr>
            <a:spLocks noGrp="1"/>
          </p:cNvSpPr>
          <p:nvPr>
            <p:ph type="dt" idx="1"/>
          </p:nvPr>
        </p:nvSpPr>
        <p:spPr/>
        <p:txBody>
          <a:bodyPr/>
          <a:lstStyle/>
          <a:p>
            <a:fld id="{F995FFDC-F934-4037-B505-500B08CD3B8C}" type="datetime1">
              <a:rPr lang="sv-SE" smtClean="0"/>
              <a:t>2024-03-07</a:t>
            </a:fld>
            <a:endParaRPr lang="sv-SE"/>
          </a:p>
        </p:txBody>
      </p:sp>
      <p:sp>
        <p:nvSpPr>
          <p:cNvPr id="5" name="Platshållare för bildnummer 4"/>
          <p:cNvSpPr>
            <a:spLocks noGrp="1"/>
          </p:cNvSpPr>
          <p:nvPr>
            <p:ph type="sldNum" sz="quarter" idx="5"/>
          </p:nvPr>
        </p:nvSpPr>
        <p:spPr/>
        <p:txBody>
          <a:bodyPr/>
          <a:lstStyle/>
          <a:p>
            <a:fld id="{4B1086EF-3011-429C-976B-61D9CA3A2B54}" type="slidenum">
              <a:rPr lang="sv-SE" smtClean="0"/>
              <a:t>12</a:t>
            </a:fld>
            <a:endParaRPr lang="sv-SE"/>
          </a:p>
        </p:txBody>
      </p:sp>
    </p:spTree>
    <p:extLst>
      <p:ext uri="{BB962C8B-B14F-4D97-AF65-F5344CB8AC3E}">
        <p14:creationId xmlns:p14="http://schemas.microsoft.com/office/powerpoint/2010/main" val="42239603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en-US">
              <a:latin typeface="Calibri"/>
              <a:cs typeface="Calibri"/>
            </a:endParaRPr>
          </a:p>
        </p:txBody>
      </p:sp>
      <p:sp>
        <p:nvSpPr>
          <p:cNvPr id="4" name="Platshållare för datum 3"/>
          <p:cNvSpPr>
            <a:spLocks noGrp="1"/>
          </p:cNvSpPr>
          <p:nvPr>
            <p:ph type="dt" idx="1"/>
          </p:nvPr>
        </p:nvSpPr>
        <p:spPr/>
        <p:txBody>
          <a:bodyPr/>
          <a:lstStyle/>
          <a:p>
            <a:fld id="{F995FFDC-F934-4037-B505-500B08CD3B8C}" type="datetime1">
              <a:rPr lang="sv-SE" smtClean="0"/>
              <a:t>2024-03-07</a:t>
            </a:fld>
            <a:endParaRPr lang="sv-SE"/>
          </a:p>
        </p:txBody>
      </p:sp>
      <p:sp>
        <p:nvSpPr>
          <p:cNvPr id="5" name="Platshållare för bildnummer 4"/>
          <p:cNvSpPr>
            <a:spLocks noGrp="1"/>
          </p:cNvSpPr>
          <p:nvPr>
            <p:ph type="sldNum" sz="quarter" idx="5"/>
          </p:nvPr>
        </p:nvSpPr>
        <p:spPr/>
        <p:txBody>
          <a:bodyPr/>
          <a:lstStyle/>
          <a:p>
            <a:fld id="{4B1086EF-3011-429C-976B-61D9CA3A2B54}" type="slidenum">
              <a:rPr lang="sv-SE" smtClean="0"/>
              <a:t>13</a:t>
            </a:fld>
            <a:endParaRPr lang="sv-SE"/>
          </a:p>
        </p:txBody>
      </p:sp>
    </p:spTree>
    <p:extLst>
      <p:ext uri="{BB962C8B-B14F-4D97-AF65-F5344CB8AC3E}">
        <p14:creationId xmlns:p14="http://schemas.microsoft.com/office/powerpoint/2010/main" val="5582636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datum 3"/>
          <p:cNvSpPr>
            <a:spLocks noGrp="1"/>
          </p:cNvSpPr>
          <p:nvPr>
            <p:ph type="dt" idx="1"/>
          </p:nvPr>
        </p:nvSpPr>
        <p:spPr/>
        <p:txBody>
          <a:bodyPr/>
          <a:lstStyle/>
          <a:p>
            <a:fld id="{F995FFDC-F934-4037-B505-500B08CD3B8C}" type="datetime1">
              <a:rPr lang="sv-SE" smtClean="0"/>
              <a:t>2024-03-07</a:t>
            </a:fld>
            <a:endParaRPr lang="sv-SE"/>
          </a:p>
        </p:txBody>
      </p:sp>
      <p:sp>
        <p:nvSpPr>
          <p:cNvPr id="5" name="Platshållare för bildnummer 4"/>
          <p:cNvSpPr>
            <a:spLocks noGrp="1"/>
          </p:cNvSpPr>
          <p:nvPr>
            <p:ph type="sldNum" sz="quarter" idx="5"/>
          </p:nvPr>
        </p:nvSpPr>
        <p:spPr/>
        <p:txBody>
          <a:bodyPr/>
          <a:lstStyle/>
          <a:p>
            <a:fld id="{4B1086EF-3011-429C-976B-61D9CA3A2B54}" type="slidenum">
              <a:rPr lang="sv-SE" smtClean="0"/>
              <a:t>14</a:t>
            </a:fld>
            <a:endParaRPr lang="sv-SE"/>
          </a:p>
        </p:txBody>
      </p:sp>
    </p:spTree>
    <p:extLst>
      <p:ext uri="{BB962C8B-B14F-4D97-AF65-F5344CB8AC3E}">
        <p14:creationId xmlns:p14="http://schemas.microsoft.com/office/powerpoint/2010/main" val="22042304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en-US">
              <a:latin typeface="Calibri"/>
              <a:cs typeface="Calibri"/>
            </a:endParaRPr>
          </a:p>
        </p:txBody>
      </p:sp>
      <p:sp>
        <p:nvSpPr>
          <p:cNvPr id="4" name="Platshållare för datum 3"/>
          <p:cNvSpPr>
            <a:spLocks noGrp="1"/>
          </p:cNvSpPr>
          <p:nvPr>
            <p:ph type="dt" idx="1"/>
          </p:nvPr>
        </p:nvSpPr>
        <p:spPr/>
        <p:txBody>
          <a:bodyPr/>
          <a:lstStyle/>
          <a:p>
            <a:fld id="{F995FFDC-F934-4037-B505-500B08CD3B8C}" type="datetime1">
              <a:rPr lang="sv-SE" smtClean="0"/>
              <a:t>2024-03-07</a:t>
            </a:fld>
            <a:endParaRPr lang="sv-SE"/>
          </a:p>
        </p:txBody>
      </p:sp>
      <p:sp>
        <p:nvSpPr>
          <p:cNvPr id="5" name="Platshållare för bildnummer 4"/>
          <p:cNvSpPr>
            <a:spLocks noGrp="1"/>
          </p:cNvSpPr>
          <p:nvPr>
            <p:ph type="sldNum" sz="quarter" idx="5"/>
          </p:nvPr>
        </p:nvSpPr>
        <p:spPr/>
        <p:txBody>
          <a:bodyPr/>
          <a:lstStyle/>
          <a:p>
            <a:fld id="{4B1086EF-3011-429C-976B-61D9CA3A2B54}" type="slidenum">
              <a:rPr lang="sv-SE" smtClean="0"/>
              <a:t>17</a:t>
            </a:fld>
            <a:endParaRPr lang="sv-SE"/>
          </a:p>
        </p:txBody>
      </p:sp>
    </p:spTree>
    <p:extLst>
      <p:ext uri="{BB962C8B-B14F-4D97-AF65-F5344CB8AC3E}">
        <p14:creationId xmlns:p14="http://schemas.microsoft.com/office/powerpoint/2010/main" val="17023957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en-US" err="1">
              <a:latin typeface="Calibri"/>
              <a:cs typeface="Calibri"/>
            </a:endParaRPr>
          </a:p>
        </p:txBody>
      </p:sp>
      <p:sp>
        <p:nvSpPr>
          <p:cNvPr id="4" name="Platshållare för datum 3"/>
          <p:cNvSpPr>
            <a:spLocks noGrp="1"/>
          </p:cNvSpPr>
          <p:nvPr>
            <p:ph type="dt" idx="1"/>
          </p:nvPr>
        </p:nvSpPr>
        <p:spPr/>
        <p:txBody>
          <a:bodyPr/>
          <a:lstStyle/>
          <a:p>
            <a:fld id="{F995FFDC-F934-4037-B505-500B08CD3B8C}" type="datetime1">
              <a:rPr lang="sv-SE" smtClean="0"/>
              <a:t>2024-03-07</a:t>
            </a:fld>
            <a:endParaRPr lang="sv-SE"/>
          </a:p>
        </p:txBody>
      </p:sp>
      <p:sp>
        <p:nvSpPr>
          <p:cNvPr id="5" name="Platshållare för bildnummer 4"/>
          <p:cNvSpPr>
            <a:spLocks noGrp="1"/>
          </p:cNvSpPr>
          <p:nvPr>
            <p:ph type="sldNum" sz="quarter" idx="5"/>
          </p:nvPr>
        </p:nvSpPr>
        <p:spPr/>
        <p:txBody>
          <a:bodyPr/>
          <a:lstStyle/>
          <a:p>
            <a:fld id="{4B1086EF-3011-429C-976B-61D9CA3A2B54}" type="slidenum">
              <a:rPr lang="sv-SE" smtClean="0"/>
              <a:t>18</a:t>
            </a:fld>
            <a:endParaRPr lang="sv-SE"/>
          </a:p>
        </p:txBody>
      </p:sp>
    </p:spTree>
    <p:extLst>
      <p:ext uri="{BB962C8B-B14F-4D97-AF65-F5344CB8AC3E}">
        <p14:creationId xmlns:p14="http://schemas.microsoft.com/office/powerpoint/2010/main" val="8779315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1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1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7.xml"/></Relationships>
</file>

<file path=ppt/slideLayouts/_rels/slideLayout1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8.xml"/></Relationships>
</file>

<file path=ppt/slideLayouts/_rels/slideLayout1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8.xml"/></Relationships>
</file>

<file path=ppt/slideLayouts/_rels/slideLayout1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1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8.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7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8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9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9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9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6.xml"/></Relationships>
</file>

<file path=ppt/slideLayouts/_rels/slideLayout9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a:solidFill>
                  <a:schemeClr val="tx1"/>
                </a:solidFill>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4186997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a:br>
            <a:br>
              <a:rPr lang="sv-SE"/>
            </a:br>
            <a:br>
              <a:rPr lang="sv-SE"/>
            </a:br>
            <a:r>
              <a:rPr lang="sv-SE"/>
              <a:t>Klicka på ikonen ovan</a:t>
            </a:r>
            <a:br>
              <a:rPr lang="sv-SE"/>
            </a:br>
            <a:r>
              <a:rPr lang="sv-SE"/>
              <a:t>för att lägga till en bild</a:t>
            </a:r>
            <a:endParaRPr lang="en-US"/>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a:p>
        </p:txBody>
      </p:sp>
    </p:spTree>
    <p:extLst>
      <p:ext uri="{BB962C8B-B14F-4D97-AF65-F5344CB8AC3E}">
        <p14:creationId xmlns:p14="http://schemas.microsoft.com/office/powerpoint/2010/main" val="2407237358"/>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754303892"/>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1708716520"/>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510832336"/>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180403556"/>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17876507"/>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a:t>Klicka på ikonen </a:t>
            </a:r>
            <a:br>
              <a:rPr lang="sv-SE"/>
            </a:br>
            <a:br>
              <a:rPr lang="sv-SE"/>
            </a:br>
            <a:r>
              <a:rPr lang="sv-SE"/>
              <a:t>för att lägga till en bild</a:t>
            </a:r>
            <a:endParaRPr lang="en-US"/>
          </a:p>
        </p:txBody>
      </p:sp>
    </p:spTree>
    <p:extLst>
      <p:ext uri="{BB962C8B-B14F-4D97-AF65-F5344CB8AC3E}">
        <p14:creationId xmlns:p14="http://schemas.microsoft.com/office/powerpoint/2010/main" val="2588336705"/>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a:br>
            <a:br>
              <a:rPr lang="sv-SE"/>
            </a:br>
            <a:br>
              <a:rPr lang="sv-SE"/>
            </a:br>
            <a:r>
              <a:rPr lang="sv-SE"/>
              <a:t>Klicka på ikonen ovan</a:t>
            </a:r>
            <a:br>
              <a:rPr lang="sv-SE"/>
            </a:br>
            <a:r>
              <a:rPr lang="sv-SE"/>
              <a:t>för att lägga till en bild</a:t>
            </a:r>
            <a:endParaRPr lang="en-US"/>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a:p>
        </p:txBody>
      </p:sp>
    </p:spTree>
    <p:extLst>
      <p:ext uri="{BB962C8B-B14F-4D97-AF65-F5344CB8AC3E}">
        <p14:creationId xmlns:p14="http://schemas.microsoft.com/office/powerpoint/2010/main" val="3388672670"/>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1923942868"/>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120775477"/>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a:br>
            <a:br>
              <a:rPr lang="sv-SE"/>
            </a:br>
            <a:br>
              <a:rPr lang="sv-SE"/>
            </a:br>
            <a:r>
              <a:rPr lang="sv-SE"/>
              <a:t>Klicka på ikonen ovan</a:t>
            </a:r>
            <a:br>
              <a:rPr lang="sv-SE"/>
            </a:br>
            <a:r>
              <a:rPr lang="sv-SE"/>
              <a:t>för att lägga till en bild</a:t>
            </a:r>
            <a:endParaRPr lang="en-US"/>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3197552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474F5195-589E-4BA5-AA31-A11EABAE756F}"/>
              </a:ext>
            </a:extLst>
          </p:cNvPr>
          <p:cNvSpPr>
            <a:spLocks noGrp="1"/>
          </p:cNvSpPr>
          <p:nvPr>
            <p:ph type="sldNum" sz="quarter" idx="10"/>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4114864215"/>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6"/>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
        <p:nvSpPr>
          <p:cNvPr id="8" name="textruta 7">
            <a:extLst>
              <a:ext uri="{FF2B5EF4-FFF2-40B4-BE49-F238E27FC236}">
                <a16:creationId xmlns:a16="http://schemas.microsoft.com/office/drawing/2014/main" id="{388E3460-7228-4DB3-A6B8-F304B211BC3F}"/>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a:solidFill>
                  <a:schemeClr val="tx1">
                    <a:lumMod val="95000"/>
                    <a:lumOff val="5000"/>
                  </a:schemeClr>
                </a:solidFill>
              </a:rPr>
              <a:t>Hållbar stad – öppen för världen</a:t>
            </a:r>
          </a:p>
        </p:txBody>
      </p:sp>
    </p:spTree>
    <p:extLst>
      <p:ext uri="{BB962C8B-B14F-4D97-AF65-F5344CB8AC3E}">
        <p14:creationId xmlns:p14="http://schemas.microsoft.com/office/powerpoint/2010/main" val="1001414883"/>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6"/>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8" name="Rubrik 3">
            <a:extLst>
              <a:ext uri="{FF2B5EF4-FFF2-40B4-BE49-F238E27FC236}">
                <a16:creationId xmlns:a16="http://schemas.microsoft.com/office/drawing/2014/main" id="{81ADCA10-B0AD-4D27-A94A-34783BF31DB3}"/>
              </a:ext>
            </a:extLst>
          </p:cNvPr>
          <p:cNvSpPr>
            <a:spLocks noGrp="1"/>
          </p:cNvSpPr>
          <p:nvPr>
            <p:ph type="title" hasCustomPrompt="1"/>
          </p:nvPr>
        </p:nvSpPr>
        <p:spPr>
          <a:xfrm>
            <a:off x="1420650" y="2399545"/>
            <a:ext cx="6148878" cy="309600"/>
          </a:xfrm>
        </p:spPr>
        <p:txBody>
          <a:bodyPr>
            <a:normAutofit/>
          </a:bodyPr>
          <a:lstStyle>
            <a:lvl1pPr>
              <a:defRPr sz="1700">
                <a:solidFill>
                  <a:schemeClr val="bg1"/>
                </a:solidFill>
              </a:defRPr>
            </a:lvl1pPr>
          </a:lstStyle>
          <a:p>
            <a:r>
              <a:rPr lang="sv-SE"/>
              <a:t>Kontakt</a:t>
            </a:r>
          </a:p>
        </p:txBody>
      </p:sp>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a:t>Avdelning</a:t>
            </a:r>
            <a:br>
              <a:rPr lang="sv-SE"/>
            </a:br>
            <a:r>
              <a:rPr lang="sv-SE"/>
              <a:t>Område, Göteborgs Stad</a:t>
            </a:r>
            <a:br>
              <a:rPr lang="sv-SE"/>
            </a:br>
            <a:r>
              <a:rPr lang="sv-SE"/>
              <a:t>Namn</a:t>
            </a:r>
            <a:br>
              <a:rPr lang="sv-SE"/>
            </a:br>
            <a:r>
              <a:rPr lang="sv-SE"/>
              <a:t>namn@namn.se</a:t>
            </a:r>
          </a:p>
        </p:txBody>
      </p:sp>
      <p:sp>
        <p:nvSpPr>
          <p:cNvPr id="7" name="textruta 6">
            <a:extLst>
              <a:ext uri="{FF2B5EF4-FFF2-40B4-BE49-F238E27FC236}">
                <a16:creationId xmlns:a16="http://schemas.microsoft.com/office/drawing/2014/main" id="{6553C1A9-DB36-4729-A526-0352AB7C6E25}"/>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382123098"/>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714965300"/>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bg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tx1"/>
                </a:solidFill>
              </a:defRPr>
            </a:lvl1pPr>
          </a:lstStyle>
          <a:p>
            <a:r>
              <a:rPr lang="sv-SE"/>
              <a:t>Klicka här för att ändra mall för rubrikformat</a:t>
            </a:r>
            <a:endParaRPr lang="en-US"/>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tx1"/>
                </a:solidFill>
                <a:latin typeface="+mj-lt"/>
              </a:defRPr>
            </a:lvl1pPr>
          </a:lstStyle>
          <a:p>
            <a:pPr lvl="0"/>
            <a:r>
              <a:rPr lang="sv-SE"/>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tx1"/>
                </a:solidFill>
                <a:latin typeface="+mn-lt"/>
              </a:defRPr>
            </a:lvl1pPr>
          </a:lstStyle>
          <a:p>
            <a:pPr lvl="0"/>
            <a:r>
              <a:rPr lang="sv-SE"/>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926868400"/>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2" name="Platshållare för bildnummer 1">
            <a:extLst>
              <a:ext uri="{FF2B5EF4-FFF2-40B4-BE49-F238E27FC236}">
                <a16:creationId xmlns:a16="http://schemas.microsoft.com/office/drawing/2014/main" id="{AF1C70CC-B8D4-4719-BB1B-23D6C9B7187C}"/>
              </a:ext>
            </a:extLst>
          </p:cNvPr>
          <p:cNvSpPr>
            <a:spLocks noGrp="1"/>
          </p:cNvSpPr>
          <p:nvPr>
            <p:ph type="sldNum" sz="quarter" idx="12"/>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121293716"/>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p>
        </p:txBody>
      </p:sp>
      <p:sp>
        <p:nvSpPr>
          <p:cNvPr id="3" name="Content Placeholder 2"/>
          <p:cNvSpPr>
            <a:spLocks noGrp="1"/>
          </p:cNvSpPr>
          <p:nvPr>
            <p:ph sz="half" idx="1"/>
          </p:nvPr>
        </p:nvSpPr>
        <p:spPr>
          <a:xfrm>
            <a:off x="407988" y="1736729"/>
            <a:ext cx="5400000" cy="417671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4" name="Content Placeholder 3"/>
          <p:cNvSpPr>
            <a:spLocks noGrp="1"/>
          </p:cNvSpPr>
          <p:nvPr>
            <p:ph sz="half" idx="2"/>
          </p:nvPr>
        </p:nvSpPr>
        <p:spPr>
          <a:xfrm>
            <a:off x="6379250" y="1736729"/>
            <a:ext cx="5400000" cy="417671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1855698386"/>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965356972"/>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628542820"/>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518006355"/>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2431153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420952381"/>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1136944644"/>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a:t>Klicka på ikonen </a:t>
            </a:r>
            <a:br>
              <a:rPr lang="sv-SE"/>
            </a:br>
            <a:br>
              <a:rPr lang="sv-SE"/>
            </a:br>
            <a:r>
              <a:rPr lang="sv-SE"/>
              <a:t>för att lägga till en bild</a:t>
            </a:r>
            <a:endParaRPr lang="en-US"/>
          </a:p>
        </p:txBody>
      </p:sp>
    </p:spTree>
    <p:extLst>
      <p:ext uri="{BB962C8B-B14F-4D97-AF65-F5344CB8AC3E}">
        <p14:creationId xmlns:p14="http://schemas.microsoft.com/office/powerpoint/2010/main" val="572419327"/>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a:br>
            <a:br>
              <a:rPr lang="sv-SE"/>
            </a:br>
            <a:br>
              <a:rPr lang="sv-SE"/>
            </a:br>
            <a:r>
              <a:rPr lang="sv-SE"/>
              <a:t>Klicka på ikonen ovan</a:t>
            </a:r>
            <a:br>
              <a:rPr lang="sv-SE"/>
            </a:br>
            <a:r>
              <a:rPr lang="sv-SE"/>
              <a:t>för att lägga till en bild</a:t>
            </a:r>
            <a:endParaRPr lang="en-US"/>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a:p>
        </p:txBody>
      </p:sp>
    </p:spTree>
    <p:extLst>
      <p:ext uri="{BB962C8B-B14F-4D97-AF65-F5344CB8AC3E}">
        <p14:creationId xmlns:p14="http://schemas.microsoft.com/office/powerpoint/2010/main" val="3702728734"/>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4013700544"/>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2260016742"/>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a:br>
            <a:br>
              <a:rPr lang="sv-SE"/>
            </a:br>
            <a:br>
              <a:rPr lang="sv-SE"/>
            </a:br>
            <a:r>
              <a:rPr lang="sv-SE"/>
              <a:t>Klicka på ikonen ovan</a:t>
            </a:r>
            <a:br>
              <a:rPr lang="sv-SE"/>
            </a:br>
            <a:r>
              <a:rPr lang="sv-SE"/>
              <a:t>för att lägga till en bild</a:t>
            </a:r>
            <a:endParaRPr lang="en-US"/>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3796325991"/>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bg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tx1"/>
                </a:solidFill>
              </a:defRPr>
            </a:lvl1pPr>
          </a:lstStyle>
          <a:p>
            <a:r>
              <a:rPr lang="sv-SE"/>
              <a:t>Klicka här för att ändra mall för rubrikformat</a:t>
            </a:r>
            <a:endParaRPr lang="en-US"/>
          </a:p>
        </p:txBody>
      </p:sp>
      <p:sp>
        <p:nvSpPr>
          <p:cNvPr id="15" name="textruta 14">
            <a:extLst>
              <a:ext uri="{FF2B5EF4-FFF2-40B4-BE49-F238E27FC236}">
                <a16:creationId xmlns:a16="http://schemas.microsoft.com/office/drawing/2014/main" id="{F8CA43A6-7E16-4DBD-AD75-D68133193CDD}"/>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a:solidFill>
                  <a:schemeClr val="tx1">
                    <a:lumMod val="95000"/>
                    <a:lumOff val="5000"/>
                  </a:schemeClr>
                </a:solidFill>
              </a:rPr>
              <a:t>Hållbar stad – öppen för världen</a:t>
            </a:r>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1043675322"/>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bg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8" name="Rubrik 3">
            <a:extLst>
              <a:ext uri="{FF2B5EF4-FFF2-40B4-BE49-F238E27FC236}">
                <a16:creationId xmlns:a16="http://schemas.microsoft.com/office/drawing/2014/main" id="{A335F1B5-8765-459C-802C-DA620794171A}"/>
              </a:ext>
            </a:extLst>
          </p:cNvPr>
          <p:cNvSpPr>
            <a:spLocks noGrp="1"/>
          </p:cNvSpPr>
          <p:nvPr>
            <p:ph type="title" hasCustomPrompt="1"/>
          </p:nvPr>
        </p:nvSpPr>
        <p:spPr>
          <a:xfrm>
            <a:off x="1420650" y="2399545"/>
            <a:ext cx="6148878" cy="309600"/>
          </a:xfrm>
        </p:spPr>
        <p:txBody>
          <a:bodyPr>
            <a:normAutofit/>
          </a:bodyPr>
          <a:lstStyle>
            <a:lvl1pPr>
              <a:defRPr sz="1700">
                <a:solidFill>
                  <a:schemeClr val="tx1"/>
                </a:solidFill>
              </a:defRPr>
            </a:lvl1pPr>
          </a:lstStyle>
          <a:p>
            <a:r>
              <a:rPr lang="sv-SE"/>
              <a:t>Kontakt</a:t>
            </a:r>
          </a:p>
        </p:txBody>
      </p:sp>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tx1"/>
                </a:solidFill>
                <a:latin typeface="+mn-lt"/>
              </a:defRPr>
            </a:lvl1pPr>
          </a:lstStyle>
          <a:p>
            <a:pPr lvl="0"/>
            <a:r>
              <a:rPr lang="sv-SE"/>
              <a:t>Avdelning</a:t>
            </a:r>
            <a:br>
              <a:rPr lang="sv-SE"/>
            </a:br>
            <a:r>
              <a:rPr lang="sv-SE"/>
              <a:t>Område, Göteborgs Stad</a:t>
            </a:r>
            <a:br>
              <a:rPr lang="sv-SE"/>
            </a:br>
            <a:r>
              <a:rPr lang="sv-SE"/>
              <a:t>Namn</a:t>
            </a:r>
            <a:br>
              <a:rPr lang="sv-SE"/>
            </a:br>
            <a:r>
              <a:rPr lang="sv-SE"/>
              <a:t>namn@namn.se</a:t>
            </a:r>
          </a:p>
        </p:txBody>
      </p:sp>
      <p:sp>
        <p:nvSpPr>
          <p:cNvPr id="7" name="textruta 6">
            <a:extLst>
              <a:ext uri="{FF2B5EF4-FFF2-40B4-BE49-F238E27FC236}">
                <a16:creationId xmlns:a16="http://schemas.microsoft.com/office/drawing/2014/main" id="{92F5E2AC-A457-4DE9-9A2C-4BE86BC00522}"/>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1764412805"/>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36980105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a:br>
            <a:br>
              <a:rPr lang="sv-SE"/>
            </a:br>
            <a:br>
              <a:rPr lang="sv-SE"/>
            </a:br>
            <a:r>
              <a:rPr lang="sv-SE"/>
              <a:t>Klicka på ikonen ovan</a:t>
            </a:r>
            <a:br>
              <a:rPr lang="sv-SE"/>
            </a:br>
            <a:r>
              <a:rPr lang="sv-SE"/>
              <a:t>för att lägga till en bild</a:t>
            </a:r>
            <a:endParaRPr lang="en-US"/>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a:solidFill>
                  <a:schemeClr val="tx1"/>
                </a:solidFill>
              </a:rPr>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1706842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1"/>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a:p>
        </p:txBody>
      </p:sp>
      <p:sp>
        <p:nvSpPr>
          <p:cNvPr id="15" name="textruta 14">
            <a:extLst>
              <a:ext uri="{FF2B5EF4-FFF2-40B4-BE49-F238E27FC236}">
                <a16:creationId xmlns:a16="http://schemas.microsoft.com/office/drawing/2014/main" id="{F8CA43A6-7E16-4DBD-AD75-D68133193CDD}"/>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a:solidFill>
                  <a:schemeClr val="tx1"/>
                </a:solidFill>
              </a:rPr>
              <a:t>Hållbar stad – öppen för världen</a:t>
            </a:r>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15030245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4" name="Rubrik 3">
            <a:extLst>
              <a:ext uri="{FF2B5EF4-FFF2-40B4-BE49-F238E27FC236}">
                <a16:creationId xmlns:a16="http://schemas.microsoft.com/office/drawing/2014/main" id="{7A284E58-B676-47B0-B49B-D281A884EF27}"/>
              </a:ext>
            </a:extLst>
          </p:cNvPr>
          <p:cNvSpPr>
            <a:spLocks noGrp="1"/>
          </p:cNvSpPr>
          <p:nvPr>
            <p:ph type="title" hasCustomPrompt="1"/>
          </p:nvPr>
        </p:nvSpPr>
        <p:spPr>
          <a:xfrm>
            <a:off x="1420650" y="2399545"/>
            <a:ext cx="6148878" cy="309600"/>
          </a:xfrm>
        </p:spPr>
        <p:txBody>
          <a:bodyPr>
            <a:normAutofit/>
          </a:bodyPr>
          <a:lstStyle>
            <a:lvl1pPr>
              <a:defRPr sz="1700">
                <a:solidFill>
                  <a:schemeClr val="bg1"/>
                </a:solidFill>
              </a:defRPr>
            </a:lvl1pPr>
          </a:lstStyle>
          <a:p>
            <a:r>
              <a:rPr lang="sv-SE"/>
              <a:t>Kontakt</a:t>
            </a:r>
          </a:p>
        </p:txBody>
      </p:sp>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a:t>Avdelning</a:t>
            </a:r>
            <a:br>
              <a:rPr lang="sv-SE"/>
            </a:br>
            <a:r>
              <a:rPr lang="sv-SE"/>
              <a:t>Område, Göteborgs Stad</a:t>
            </a:r>
            <a:br>
              <a:rPr lang="sv-SE"/>
            </a:br>
            <a:r>
              <a:rPr lang="sv-SE"/>
              <a:t>Namn</a:t>
            </a:r>
            <a:br>
              <a:rPr lang="sv-SE"/>
            </a:br>
            <a:r>
              <a:rPr lang="sv-SE"/>
              <a:t>namn@namn.se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a:solidFill>
                  <a:schemeClr val="tx1"/>
                </a:solidFill>
                <a:latin typeface="+mn-lt"/>
              </a:rPr>
              <a:t>Hållbar stad – öppen för världen</a:t>
            </a:r>
          </a:p>
        </p:txBody>
      </p:sp>
    </p:spTree>
    <p:extLst>
      <p:ext uri="{BB962C8B-B14F-4D97-AF65-F5344CB8AC3E}">
        <p14:creationId xmlns:p14="http://schemas.microsoft.com/office/powerpoint/2010/main" val="11104959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639076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tx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a:solidFill>
                  <a:schemeClr val="tx1">
                    <a:lumMod val="95000"/>
                    <a:lumOff val="5000"/>
                  </a:schemeClr>
                </a:solidFill>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25152883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3" name="Platshållare för bildnummer 2">
            <a:extLst>
              <a:ext uri="{FF2B5EF4-FFF2-40B4-BE49-F238E27FC236}">
                <a16:creationId xmlns:a16="http://schemas.microsoft.com/office/drawing/2014/main" id="{2BC929D8-093F-4826-8D04-F268FF63E889}"/>
              </a:ext>
            </a:extLst>
          </p:cNvPr>
          <p:cNvSpPr>
            <a:spLocks noGrp="1"/>
          </p:cNvSpPr>
          <p:nvPr>
            <p:ph type="sldNum" sz="quarter" idx="12"/>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7456351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p>
        </p:txBody>
      </p:sp>
      <p:sp>
        <p:nvSpPr>
          <p:cNvPr id="3" name="Content Placeholder 2"/>
          <p:cNvSpPr>
            <a:spLocks noGrp="1"/>
          </p:cNvSpPr>
          <p:nvPr>
            <p:ph sz="half" idx="1"/>
          </p:nvPr>
        </p:nvSpPr>
        <p:spPr>
          <a:xfrm>
            <a:off x="407988" y="1736729"/>
            <a:ext cx="5400000" cy="417671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4" name="Content Placeholder 3"/>
          <p:cNvSpPr>
            <a:spLocks noGrp="1"/>
          </p:cNvSpPr>
          <p:nvPr>
            <p:ph sz="half" idx="2"/>
          </p:nvPr>
        </p:nvSpPr>
        <p:spPr>
          <a:xfrm>
            <a:off x="6379250" y="1736729"/>
            <a:ext cx="5400000" cy="417671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6" name="Platshållare för bildnummer 5">
            <a:extLst>
              <a:ext uri="{FF2B5EF4-FFF2-40B4-BE49-F238E27FC236}">
                <a16:creationId xmlns:a16="http://schemas.microsoft.com/office/drawing/2014/main" id="{615128C6-B678-4715-9D0F-D4C07F59EDA5}"/>
              </a:ext>
            </a:extLst>
          </p:cNvPr>
          <p:cNvSpPr>
            <a:spLocks noGrp="1"/>
          </p:cNvSpPr>
          <p:nvPr>
            <p:ph type="sldNum" sz="quarter" idx="10"/>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830721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3" name="Platshållare för bildnummer 2">
            <a:extLst>
              <a:ext uri="{FF2B5EF4-FFF2-40B4-BE49-F238E27FC236}">
                <a16:creationId xmlns:a16="http://schemas.microsoft.com/office/drawing/2014/main" id="{040785F0-4073-4C09-A77E-AF825CBA6233}"/>
              </a:ext>
            </a:extLst>
          </p:cNvPr>
          <p:cNvSpPr>
            <a:spLocks noGrp="1"/>
          </p:cNvSpPr>
          <p:nvPr>
            <p:ph type="sldNum" sz="quarter" idx="12"/>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7406511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0888074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7315036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7032412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66290921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5522466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a:t>Klicka på ikonen </a:t>
            </a:r>
            <a:br>
              <a:rPr lang="sv-SE"/>
            </a:br>
            <a:br>
              <a:rPr lang="sv-SE"/>
            </a:br>
            <a:r>
              <a:rPr lang="sv-SE"/>
              <a:t>för att lägga till en bild</a:t>
            </a:r>
            <a:endParaRPr lang="en-US"/>
          </a:p>
        </p:txBody>
      </p:sp>
    </p:spTree>
    <p:extLst>
      <p:ext uri="{BB962C8B-B14F-4D97-AF65-F5344CB8AC3E}">
        <p14:creationId xmlns:p14="http://schemas.microsoft.com/office/powerpoint/2010/main" val="10535578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a:br>
            <a:br>
              <a:rPr lang="sv-SE"/>
            </a:br>
            <a:br>
              <a:rPr lang="sv-SE"/>
            </a:br>
            <a:r>
              <a:rPr lang="sv-SE"/>
              <a:t>Klicka på ikonen ovan</a:t>
            </a:r>
            <a:br>
              <a:rPr lang="sv-SE"/>
            </a:br>
            <a:r>
              <a:rPr lang="sv-SE"/>
              <a:t>för att lägga till en bild</a:t>
            </a:r>
            <a:endParaRPr lang="en-US"/>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a:p>
        </p:txBody>
      </p:sp>
    </p:spTree>
    <p:extLst>
      <p:ext uri="{BB962C8B-B14F-4D97-AF65-F5344CB8AC3E}">
        <p14:creationId xmlns:p14="http://schemas.microsoft.com/office/powerpoint/2010/main" val="160670831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4049095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143509921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a:br>
            <a:br>
              <a:rPr lang="sv-SE"/>
            </a:br>
            <a:br>
              <a:rPr lang="sv-SE"/>
            </a:br>
            <a:r>
              <a:rPr lang="sv-SE"/>
              <a:t>Klicka på ikonen ovan</a:t>
            </a:r>
            <a:br>
              <a:rPr lang="sv-SE"/>
            </a:br>
            <a:r>
              <a:rPr lang="sv-SE"/>
              <a:t>för att lägga till en bild</a:t>
            </a:r>
            <a:endParaRPr lang="en-US"/>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3422215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p>
        </p:txBody>
      </p:sp>
      <p:sp>
        <p:nvSpPr>
          <p:cNvPr id="3" name="Content Placeholder 2"/>
          <p:cNvSpPr>
            <a:spLocks noGrp="1"/>
          </p:cNvSpPr>
          <p:nvPr>
            <p:ph sz="half" idx="1"/>
          </p:nvPr>
        </p:nvSpPr>
        <p:spPr>
          <a:xfrm>
            <a:off x="407988" y="1736729"/>
            <a:ext cx="5400000" cy="417671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4" name="Content Placeholder 3"/>
          <p:cNvSpPr>
            <a:spLocks noGrp="1"/>
          </p:cNvSpPr>
          <p:nvPr>
            <p:ph sz="half" idx="2"/>
          </p:nvPr>
        </p:nvSpPr>
        <p:spPr>
          <a:xfrm>
            <a:off x="6379250" y="1736729"/>
            <a:ext cx="5400000" cy="417671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21474088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tx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
        <p:nvSpPr>
          <p:cNvPr id="8" name="textruta 7">
            <a:extLst>
              <a:ext uri="{FF2B5EF4-FFF2-40B4-BE49-F238E27FC236}">
                <a16:creationId xmlns:a16="http://schemas.microsoft.com/office/drawing/2014/main" id="{A5CC9138-760F-4A17-8B1B-6D99EFF79AD6}"/>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a:solidFill>
                  <a:schemeClr val="tx1">
                    <a:lumMod val="95000"/>
                    <a:lumOff val="5000"/>
                  </a:schemeClr>
                </a:solidFill>
              </a:rPr>
              <a:t>Hållbar stad – öppen för världen</a:t>
            </a:r>
          </a:p>
        </p:txBody>
      </p:sp>
    </p:spTree>
    <p:extLst>
      <p:ext uri="{BB962C8B-B14F-4D97-AF65-F5344CB8AC3E}">
        <p14:creationId xmlns:p14="http://schemas.microsoft.com/office/powerpoint/2010/main" val="185843718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tx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a:p>
        </p:txBody>
      </p:sp>
      <p:pic>
        <p:nvPicPr>
          <p:cNvPr id="13" name="Bildobjekt 12" descr="Logo&#10;&#10;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8" name="Rubrik 3">
            <a:extLst>
              <a:ext uri="{FF2B5EF4-FFF2-40B4-BE49-F238E27FC236}">
                <a16:creationId xmlns:a16="http://schemas.microsoft.com/office/drawing/2014/main" id="{2C9C189C-4F50-4B1D-9EA5-30AB73E59C08}"/>
              </a:ext>
            </a:extLst>
          </p:cNvPr>
          <p:cNvSpPr>
            <a:spLocks noGrp="1"/>
          </p:cNvSpPr>
          <p:nvPr>
            <p:ph type="title" hasCustomPrompt="1"/>
          </p:nvPr>
        </p:nvSpPr>
        <p:spPr>
          <a:xfrm>
            <a:off x="1420650" y="2399545"/>
            <a:ext cx="6148878" cy="309600"/>
          </a:xfrm>
        </p:spPr>
        <p:txBody>
          <a:bodyPr>
            <a:normAutofit/>
          </a:bodyPr>
          <a:lstStyle>
            <a:lvl1pPr>
              <a:defRPr sz="1700">
                <a:solidFill>
                  <a:schemeClr val="bg1"/>
                </a:solidFill>
              </a:defRPr>
            </a:lvl1pPr>
          </a:lstStyle>
          <a:p>
            <a:r>
              <a:rPr lang="sv-SE"/>
              <a:t>Kontakt</a:t>
            </a:r>
          </a:p>
        </p:txBody>
      </p:sp>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a:t>Avdelning</a:t>
            </a:r>
            <a:br>
              <a:rPr lang="sv-SE"/>
            </a:br>
            <a:r>
              <a:rPr lang="sv-SE"/>
              <a:t>Område, Göteborgs Stad</a:t>
            </a:r>
            <a:br>
              <a:rPr lang="sv-SE"/>
            </a:br>
            <a:r>
              <a:rPr lang="sv-SE"/>
              <a:t>Namn</a:t>
            </a:r>
            <a:br>
              <a:rPr lang="sv-SE"/>
            </a:br>
            <a:r>
              <a:rPr lang="sv-SE"/>
              <a:t>namn@namn.se</a:t>
            </a:r>
          </a:p>
        </p:txBody>
      </p:sp>
      <p:sp>
        <p:nvSpPr>
          <p:cNvPr id="7" name="textruta 6">
            <a:extLst>
              <a:ext uri="{FF2B5EF4-FFF2-40B4-BE49-F238E27FC236}">
                <a16:creationId xmlns:a16="http://schemas.microsoft.com/office/drawing/2014/main" id="{201825FE-CC31-4DE6-9AA9-7C27B553E870}"/>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91725922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268922150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a:solidFill>
                  <a:schemeClr val="tx1"/>
                </a:solidFill>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68021386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2" name="Platshållare för bildnummer 1">
            <a:extLst>
              <a:ext uri="{FF2B5EF4-FFF2-40B4-BE49-F238E27FC236}">
                <a16:creationId xmlns:a16="http://schemas.microsoft.com/office/drawing/2014/main" id="{AF1C70CC-B8D4-4719-BB1B-23D6C9B7187C}"/>
              </a:ext>
            </a:extLst>
          </p:cNvPr>
          <p:cNvSpPr>
            <a:spLocks noGrp="1"/>
          </p:cNvSpPr>
          <p:nvPr>
            <p:ph type="sldNum" sz="quarter" idx="12"/>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66537677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p>
        </p:txBody>
      </p:sp>
      <p:sp>
        <p:nvSpPr>
          <p:cNvPr id="3" name="Content Placeholder 2"/>
          <p:cNvSpPr>
            <a:spLocks noGrp="1"/>
          </p:cNvSpPr>
          <p:nvPr>
            <p:ph sz="half" idx="1"/>
          </p:nvPr>
        </p:nvSpPr>
        <p:spPr>
          <a:xfrm>
            <a:off x="407988" y="1736729"/>
            <a:ext cx="5400000" cy="417671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4" name="Content Placeholder 3"/>
          <p:cNvSpPr>
            <a:spLocks noGrp="1"/>
          </p:cNvSpPr>
          <p:nvPr>
            <p:ph sz="half" idx="2"/>
          </p:nvPr>
        </p:nvSpPr>
        <p:spPr>
          <a:xfrm>
            <a:off x="6379250" y="1736729"/>
            <a:ext cx="5400000" cy="417671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77678732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178135035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120277957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97249890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125150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50788418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5412099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a:t>Klicka på ikonen </a:t>
            </a:r>
            <a:br>
              <a:rPr lang="sv-SE"/>
            </a:br>
            <a:br>
              <a:rPr lang="sv-SE"/>
            </a:br>
            <a:r>
              <a:rPr lang="sv-SE"/>
              <a:t>för att lägga till en bild</a:t>
            </a:r>
            <a:endParaRPr lang="en-US"/>
          </a:p>
        </p:txBody>
      </p:sp>
    </p:spTree>
    <p:extLst>
      <p:ext uri="{BB962C8B-B14F-4D97-AF65-F5344CB8AC3E}">
        <p14:creationId xmlns:p14="http://schemas.microsoft.com/office/powerpoint/2010/main" val="151412022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a:br>
            <a:br>
              <a:rPr lang="sv-SE"/>
            </a:br>
            <a:br>
              <a:rPr lang="sv-SE"/>
            </a:br>
            <a:r>
              <a:rPr lang="sv-SE"/>
              <a:t>Klicka på ikonen ovan</a:t>
            </a:r>
            <a:br>
              <a:rPr lang="sv-SE"/>
            </a:br>
            <a:r>
              <a:rPr lang="sv-SE"/>
              <a:t>för att lägga till en bild</a:t>
            </a:r>
            <a:endParaRPr lang="en-US"/>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a:p>
        </p:txBody>
      </p:sp>
    </p:spTree>
    <p:extLst>
      <p:ext uri="{BB962C8B-B14F-4D97-AF65-F5344CB8AC3E}">
        <p14:creationId xmlns:p14="http://schemas.microsoft.com/office/powerpoint/2010/main" val="384819162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09706780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15505290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a:br>
            <a:br>
              <a:rPr lang="sv-SE"/>
            </a:br>
            <a:br>
              <a:rPr lang="sv-SE"/>
            </a:br>
            <a:r>
              <a:rPr lang="sv-SE"/>
              <a:t>Klicka på ikonen ovan</a:t>
            </a:r>
            <a:br>
              <a:rPr lang="sv-SE"/>
            </a:br>
            <a:r>
              <a:rPr lang="sv-SE"/>
              <a:t>för att lägga till en bild</a:t>
            </a:r>
            <a:endParaRPr lang="en-US"/>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146969404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
        <p:nvSpPr>
          <p:cNvPr id="8" name="textruta 7">
            <a:extLst>
              <a:ext uri="{FF2B5EF4-FFF2-40B4-BE49-F238E27FC236}">
                <a16:creationId xmlns:a16="http://schemas.microsoft.com/office/drawing/2014/main" id="{477CCA5E-96FA-4B08-97E3-9C131E99F26D}"/>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a:solidFill>
                  <a:schemeClr val="tx1">
                    <a:lumMod val="95000"/>
                    <a:lumOff val="5000"/>
                  </a:schemeClr>
                </a:solidFill>
              </a:rPr>
              <a:t>Hållbar stad – </a:t>
            </a:r>
            <a:r>
              <a:rPr lang="sv-SE" sz="1050">
                <a:solidFill>
                  <a:schemeClr val="tx1"/>
                </a:solidFill>
              </a:rPr>
              <a:t>öppen</a:t>
            </a:r>
            <a:r>
              <a:rPr lang="sv-SE" sz="1050">
                <a:solidFill>
                  <a:schemeClr val="tx1">
                    <a:lumMod val="95000"/>
                    <a:lumOff val="5000"/>
                  </a:schemeClr>
                </a:solidFill>
              </a:rPr>
              <a:t> för världen</a:t>
            </a:r>
          </a:p>
        </p:txBody>
      </p:sp>
    </p:spTree>
    <p:extLst>
      <p:ext uri="{BB962C8B-B14F-4D97-AF65-F5344CB8AC3E}">
        <p14:creationId xmlns:p14="http://schemas.microsoft.com/office/powerpoint/2010/main" val="123955551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8" name="Rubrik 3">
            <a:extLst>
              <a:ext uri="{FF2B5EF4-FFF2-40B4-BE49-F238E27FC236}">
                <a16:creationId xmlns:a16="http://schemas.microsoft.com/office/drawing/2014/main" id="{01D92FDB-2EC0-4D2B-9027-B2C6802AC70F}"/>
              </a:ext>
            </a:extLst>
          </p:cNvPr>
          <p:cNvSpPr>
            <a:spLocks noGrp="1"/>
          </p:cNvSpPr>
          <p:nvPr>
            <p:ph type="title" hasCustomPrompt="1"/>
          </p:nvPr>
        </p:nvSpPr>
        <p:spPr>
          <a:xfrm>
            <a:off x="1420650" y="2399545"/>
            <a:ext cx="6148878" cy="309600"/>
          </a:xfrm>
        </p:spPr>
        <p:txBody>
          <a:bodyPr>
            <a:normAutofit/>
          </a:bodyPr>
          <a:lstStyle>
            <a:lvl1pPr>
              <a:defRPr sz="1700">
                <a:solidFill>
                  <a:schemeClr val="bg1"/>
                </a:solidFill>
              </a:defRPr>
            </a:lvl1pPr>
          </a:lstStyle>
          <a:p>
            <a:r>
              <a:rPr lang="sv-SE"/>
              <a:t>Kontakt</a:t>
            </a:r>
          </a:p>
        </p:txBody>
      </p:sp>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a:t>Avdelning</a:t>
            </a:r>
            <a:br>
              <a:rPr lang="sv-SE"/>
            </a:br>
            <a:r>
              <a:rPr lang="sv-SE"/>
              <a:t>Område, Göteborgs Stad</a:t>
            </a:r>
            <a:br>
              <a:rPr lang="sv-SE"/>
            </a:br>
            <a:r>
              <a:rPr lang="sv-SE"/>
              <a:t>Namn</a:t>
            </a:r>
            <a:br>
              <a:rPr lang="sv-SE"/>
            </a:br>
            <a:r>
              <a:rPr lang="sv-SE"/>
              <a:t>namn@namn.se</a:t>
            </a:r>
          </a:p>
        </p:txBody>
      </p:sp>
      <p:sp>
        <p:nvSpPr>
          <p:cNvPr id="7" name="textruta 6">
            <a:extLst>
              <a:ext uri="{FF2B5EF4-FFF2-40B4-BE49-F238E27FC236}">
                <a16:creationId xmlns:a16="http://schemas.microsoft.com/office/drawing/2014/main" id="{03B86F8F-A217-4EC5-95CF-481328A25B1B}"/>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343101534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42608267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3"/>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1465305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18398255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2" name="Platshållare för bildnummer 1">
            <a:extLst>
              <a:ext uri="{FF2B5EF4-FFF2-40B4-BE49-F238E27FC236}">
                <a16:creationId xmlns:a16="http://schemas.microsoft.com/office/drawing/2014/main" id="{AF1C70CC-B8D4-4719-BB1B-23D6C9B7187C}"/>
              </a:ext>
            </a:extLst>
          </p:cNvPr>
          <p:cNvSpPr>
            <a:spLocks noGrp="1"/>
          </p:cNvSpPr>
          <p:nvPr>
            <p:ph type="sldNum" sz="quarter" idx="12"/>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67990460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p>
        </p:txBody>
      </p:sp>
      <p:sp>
        <p:nvSpPr>
          <p:cNvPr id="3" name="Content Placeholder 2"/>
          <p:cNvSpPr>
            <a:spLocks noGrp="1"/>
          </p:cNvSpPr>
          <p:nvPr>
            <p:ph sz="half" idx="1"/>
          </p:nvPr>
        </p:nvSpPr>
        <p:spPr>
          <a:xfrm>
            <a:off x="407988" y="1736729"/>
            <a:ext cx="5400000" cy="417671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4" name="Content Placeholder 3"/>
          <p:cNvSpPr>
            <a:spLocks noGrp="1"/>
          </p:cNvSpPr>
          <p:nvPr>
            <p:ph sz="half" idx="2"/>
          </p:nvPr>
        </p:nvSpPr>
        <p:spPr>
          <a:xfrm>
            <a:off x="6379250" y="1736729"/>
            <a:ext cx="5400000" cy="417671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132290125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23838325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78590573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30821839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133779836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48142922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a:t>Klicka på ikonen </a:t>
            </a:r>
            <a:br>
              <a:rPr lang="sv-SE"/>
            </a:br>
            <a:br>
              <a:rPr lang="sv-SE"/>
            </a:br>
            <a:r>
              <a:rPr lang="sv-SE"/>
              <a:t>för att lägga till en bild</a:t>
            </a:r>
            <a:endParaRPr lang="en-US"/>
          </a:p>
        </p:txBody>
      </p:sp>
    </p:spTree>
    <p:extLst>
      <p:ext uri="{BB962C8B-B14F-4D97-AF65-F5344CB8AC3E}">
        <p14:creationId xmlns:p14="http://schemas.microsoft.com/office/powerpoint/2010/main" val="40954113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a:br>
            <a:br>
              <a:rPr lang="sv-SE"/>
            </a:br>
            <a:br>
              <a:rPr lang="sv-SE"/>
            </a:br>
            <a:r>
              <a:rPr lang="sv-SE"/>
              <a:t>Klicka på ikonen ovan</a:t>
            </a:r>
            <a:br>
              <a:rPr lang="sv-SE"/>
            </a:br>
            <a:r>
              <a:rPr lang="sv-SE"/>
              <a:t>för att lägga till en bild</a:t>
            </a:r>
            <a:endParaRPr lang="en-US"/>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a:p>
        </p:txBody>
      </p:sp>
    </p:spTree>
    <p:extLst>
      <p:ext uri="{BB962C8B-B14F-4D97-AF65-F5344CB8AC3E}">
        <p14:creationId xmlns:p14="http://schemas.microsoft.com/office/powerpoint/2010/main" val="14940074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686840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5" name="Platshållare för bildnummer 4">
            <a:extLst>
              <a:ext uri="{FF2B5EF4-FFF2-40B4-BE49-F238E27FC236}">
                <a16:creationId xmlns:a16="http://schemas.microsoft.com/office/drawing/2014/main" id="{BA6D7259-E2CF-428A-9B5C-9AEE444FC134}"/>
              </a:ext>
            </a:extLst>
          </p:cNvPr>
          <p:cNvSpPr>
            <a:spLocks noGrp="1"/>
          </p:cNvSpPr>
          <p:nvPr>
            <p:ph type="sldNum" sz="quarter" idx="11"/>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48155490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07380631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a:br>
            <a:br>
              <a:rPr lang="sv-SE"/>
            </a:br>
            <a:br>
              <a:rPr lang="sv-SE"/>
            </a:br>
            <a:r>
              <a:rPr lang="sv-SE"/>
              <a:t>Klicka på ikonen ovan</a:t>
            </a:r>
            <a:br>
              <a:rPr lang="sv-SE"/>
            </a:br>
            <a:r>
              <a:rPr lang="sv-SE"/>
              <a:t>för att lägga till en bild</a:t>
            </a:r>
            <a:endParaRPr lang="en-US"/>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346713197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3"/>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
        <p:nvSpPr>
          <p:cNvPr id="8" name="textruta 7">
            <a:extLst>
              <a:ext uri="{FF2B5EF4-FFF2-40B4-BE49-F238E27FC236}">
                <a16:creationId xmlns:a16="http://schemas.microsoft.com/office/drawing/2014/main" id="{F54FBE38-BAA0-4913-A593-C4237FC13E33}"/>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a:solidFill>
                  <a:schemeClr val="tx1">
                    <a:lumMod val="95000"/>
                    <a:lumOff val="5000"/>
                  </a:schemeClr>
                </a:solidFill>
              </a:rPr>
              <a:t>Hållbar stad – öppen för världen</a:t>
            </a:r>
          </a:p>
        </p:txBody>
      </p:sp>
    </p:spTree>
    <p:extLst>
      <p:ext uri="{BB962C8B-B14F-4D97-AF65-F5344CB8AC3E}">
        <p14:creationId xmlns:p14="http://schemas.microsoft.com/office/powerpoint/2010/main" val="152311727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3"/>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8" name="Rubrik 3">
            <a:extLst>
              <a:ext uri="{FF2B5EF4-FFF2-40B4-BE49-F238E27FC236}">
                <a16:creationId xmlns:a16="http://schemas.microsoft.com/office/drawing/2014/main" id="{48B20EB8-4FF0-4D86-B782-FE843B459F2B}"/>
              </a:ext>
            </a:extLst>
          </p:cNvPr>
          <p:cNvSpPr>
            <a:spLocks noGrp="1"/>
          </p:cNvSpPr>
          <p:nvPr>
            <p:ph type="title" hasCustomPrompt="1"/>
          </p:nvPr>
        </p:nvSpPr>
        <p:spPr>
          <a:xfrm>
            <a:off x="1420650" y="2399545"/>
            <a:ext cx="6148878" cy="309600"/>
          </a:xfrm>
        </p:spPr>
        <p:txBody>
          <a:bodyPr>
            <a:normAutofit/>
          </a:bodyPr>
          <a:lstStyle>
            <a:lvl1pPr>
              <a:defRPr sz="1700">
                <a:solidFill>
                  <a:schemeClr val="bg1"/>
                </a:solidFill>
              </a:defRPr>
            </a:lvl1pPr>
          </a:lstStyle>
          <a:p>
            <a:r>
              <a:rPr lang="sv-SE"/>
              <a:t>Kontakt</a:t>
            </a:r>
          </a:p>
        </p:txBody>
      </p:sp>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a:t>Avdelning</a:t>
            </a:r>
            <a:br>
              <a:rPr lang="sv-SE"/>
            </a:br>
            <a:r>
              <a:rPr lang="sv-SE"/>
              <a:t>Område, Göteborgs Stad</a:t>
            </a:r>
            <a:br>
              <a:rPr lang="sv-SE"/>
            </a:br>
            <a:r>
              <a:rPr lang="sv-SE"/>
              <a:t>Namn</a:t>
            </a:r>
            <a:br>
              <a:rPr lang="sv-SE"/>
            </a:br>
            <a:r>
              <a:rPr lang="sv-SE"/>
              <a:t>namn@namn.se</a:t>
            </a:r>
          </a:p>
        </p:txBody>
      </p:sp>
      <p:sp>
        <p:nvSpPr>
          <p:cNvPr id="7" name="textruta 6">
            <a:extLst>
              <a:ext uri="{FF2B5EF4-FFF2-40B4-BE49-F238E27FC236}">
                <a16:creationId xmlns:a16="http://schemas.microsoft.com/office/drawing/2014/main" id="{266C4A4B-0FFF-4609-BF3A-89A12B42C121}"/>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312404377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751706481"/>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4"/>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304438321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2" name="Platshållare för bildnummer 1">
            <a:extLst>
              <a:ext uri="{FF2B5EF4-FFF2-40B4-BE49-F238E27FC236}">
                <a16:creationId xmlns:a16="http://schemas.microsoft.com/office/drawing/2014/main" id="{AF1C70CC-B8D4-4719-BB1B-23D6C9B7187C}"/>
              </a:ext>
            </a:extLst>
          </p:cNvPr>
          <p:cNvSpPr>
            <a:spLocks noGrp="1"/>
          </p:cNvSpPr>
          <p:nvPr>
            <p:ph type="sldNum" sz="quarter" idx="12"/>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770860551"/>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p>
        </p:txBody>
      </p:sp>
      <p:sp>
        <p:nvSpPr>
          <p:cNvPr id="3" name="Content Placeholder 2"/>
          <p:cNvSpPr>
            <a:spLocks noGrp="1"/>
          </p:cNvSpPr>
          <p:nvPr>
            <p:ph sz="half" idx="1"/>
          </p:nvPr>
        </p:nvSpPr>
        <p:spPr>
          <a:xfrm>
            <a:off x="407988" y="1736729"/>
            <a:ext cx="5400000" cy="417671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4" name="Content Placeholder 3"/>
          <p:cNvSpPr>
            <a:spLocks noGrp="1"/>
          </p:cNvSpPr>
          <p:nvPr>
            <p:ph sz="half" idx="2"/>
          </p:nvPr>
        </p:nvSpPr>
        <p:spPr>
          <a:xfrm>
            <a:off x="6379250" y="1736729"/>
            <a:ext cx="5400000" cy="417671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873018656"/>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00120431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1768104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654450302"/>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726640624"/>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156113735"/>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860265893"/>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a:t>Klicka på ikonen </a:t>
            </a:r>
            <a:br>
              <a:rPr lang="sv-SE"/>
            </a:br>
            <a:br>
              <a:rPr lang="sv-SE"/>
            </a:br>
            <a:r>
              <a:rPr lang="sv-SE"/>
              <a:t>för att lägga till en bild</a:t>
            </a:r>
            <a:endParaRPr lang="en-US"/>
          </a:p>
        </p:txBody>
      </p:sp>
    </p:spTree>
    <p:extLst>
      <p:ext uri="{BB962C8B-B14F-4D97-AF65-F5344CB8AC3E}">
        <p14:creationId xmlns:p14="http://schemas.microsoft.com/office/powerpoint/2010/main" val="3638363531"/>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a:br>
            <a:br>
              <a:rPr lang="sv-SE"/>
            </a:br>
            <a:br>
              <a:rPr lang="sv-SE"/>
            </a:br>
            <a:r>
              <a:rPr lang="sv-SE"/>
              <a:t>Klicka på ikonen ovan</a:t>
            </a:r>
            <a:br>
              <a:rPr lang="sv-SE"/>
            </a:br>
            <a:r>
              <a:rPr lang="sv-SE"/>
              <a:t>för att lägga till en bild</a:t>
            </a:r>
            <a:endParaRPr lang="en-US"/>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a:p>
        </p:txBody>
      </p:sp>
    </p:spTree>
    <p:extLst>
      <p:ext uri="{BB962C8B-B14F-4D97-AF65-F5344CB8AC3E}">
        <p14:creationId xmlns:p14="http://schemas.microsoft.com/office/powerpoint/2010/main" val="1042095859"/>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1789769772"/>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4029142"/>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a:br>
            <a:br>
              <a:rPr lang="sv-SE"/>
            </a:br>
            <a:br>
              <a:rPr lang="sv-SE"/>
            </a:br>
            <a:r>
              <a:rPr lang="sv-SE"/>
              <a:t>Klicka på ikonen ovan</a:t>
            </a:r>
            <a:br>
              <a:rPr lang="sv-SE"/>
            </a:br>
            <a:r>
              <a:rPr lang="sv-SE"/>
              <a:t>för att lägga till en bild</a:t>
            </a:r>
            <a:endParaRPr lang="en-US"/>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1978863351"/>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4"/>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
        <p:nvSpPr>
          <p:cNvPr id="8" name="textruta 7">
            <a:extLst>
              <a:ext uri="{FF2B5EF4-FFF2-40B4-BE49-F238E27FC236}">
                <a16:creationId xmlns:a16="http://schemas.microsoft.com/office/drawing/2014/main" id="{B3A12899-234C-4D37-942E-64C01D64533B}"/>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a:solidFill>
                  <a:schemeClr val="tx1">
                    <a:lumMod val="95000"/>
                    <a:lumOff val="5000"/>
                  </a:schemeClr>
                </a:solidFill>
              </a:rPr>
              <a:t>Hållbar stad – öppen för världen</a:t>
            </a:r>
          </a:p>
        </p:txBody>
      </p:sp>
    </p:spTree>
    <p:extLst>
      <p:ext uri="{BB962C8B-B14F-4D97-AF65-F5344CB8AC3E}">
        <p14:creationId xmlns:p14="http://schemas.microsoft.com/office/powerpoint/2010/main" val="672469720"/>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4"/>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8" name="Rubrik 3">
            <a:extLst>
              <a:ext uri="{FF2B5EF4-FFF2-40B4-BE49-F238E27FC236}">
                <a16:creationId xmlns:a16="http://schemas.microsoft.com/office/drawing/2014/main" id="{D9E1B7B2-3451-4D29-B53E-14A2743034F0}"/>
              </a:ext>
            </a:extLst>
          </p:cNvPr>
          <p:cNvSpPr>
            <a:spLocks noGrp="1"/>
          </p:cNvSpPr>
          <p:nvPr>
            <p:ph type="title" hasCustomPrompt="1"/>
          </p:nvPr>
        </p:nvSpPr>
        <p:spPr>
          <a:xfrm>
            <a:off x="1420650" y="2399545"/>
            <a:ext cx="6148878" cy="309600"/>
          </a:xfrm>
        </p:spPr>
        <p:txBody>
          <a:bodyPr>
            <a:normAutofit/>
          </a:bodyPr>
          <a:lstStyle>
            <a:lvl1pPr>
              <a:defRPr sz="1700">
                <a:solidFill>
                  <a:schemeClr val="bg1"/>
                </a:solidFill>
              </a:defRPr>
            </a:lvl1pPr>
          </a:lstStyle>
          <a:p>
            <a:r>
              <a:rPr lang="sv-SE"/>
              <a:t>Kontakt</a:t>
            </a:r>
          </a:p>
        </p:txBody>
      </p:sp>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a:t>Avdelning</a:t>
            </a:r>
            <a:br>
              <a:rPr lang="sv-SE"/>
            </a:br>
            <a:r>
              <a:rPr lang="sv-SE"/>
              <a:t>Område, Göteborgs Stad</a:t>
            </a:r>
            <a:br>
              <a:rPr lang="sv-SE"/>
            </a:br>
            <a:r>
              <a:rPr lang="sv-SE"/>
              <a:t>Namn</a:t>
            </a:r>
            <a:br>
              <a:rPr lang="sv-SE"/>
            </a:br>
            <a:r>
              <a:rPr lang="sv-SE"/>
              <a:t>namn@namn.se</a:t>
            </a:r>
          </a:p>
        </p:txBody>
      </p:sp>
      <p:sp>
        <p:nvSpPr>
          <p:cNvPr id="7" name="textruta 6">
            <a:extLst>
              <a:ext uri="{FF2B5EF4-FFF2-40B4-BE49-F238E27FC236}">
                <a16:creationId xmlns:a16="http://schemas.microsoft.com/office/drawing/2014/main" id="{BA484A78-938B-41DE-9685-15EC3BD0A572}"/>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65666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6" name="Platshållare för bildnummer 5">
            <a:extLst>
              <a:ext uri="{FF2B5EF4-FFF2-40B4-BE49-F238E27FC236}">
                <a16:creationId xmlns:a16="http://schemas.microsoft.com/office/drawing/2014/main" id="{344BB15C-87DA-407B-A8B6-CA070A8D70E5}"/>
              </a:ext>
            </a:extLst>
          </p:cNvPr>
          <p:cNvSpPr>
            <a:spLocks noGrp="1"/>
          </p:cNvSpPr>
          <p:nvPr>
            <p:ph type="sldNum" sz="quarter" idx="16"/>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1008802931"/>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401911789"/>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5"/>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3149519628"/>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2" name="Platshållare för bildnummer 1">
            <a:extLst>
              <a:ext uri="{FF2B5EF4-FFF2-40B4-BE49-F238E27FC236}">
                <a16:creationId xmlns:a16="http://schemas.microsoft.com/office/drawing/2014/main" id="{AF1C70CC-B8D4-4719-BB1B-23D6C9B7187C}"/>
              </a:ext>
            </a:extLst>
          </p:cNvPr>
          <p:cNvSpPr>
            <a:spLocks noGrp="1"/>
          </p:cNvSpPr>
          <p:nvPr>
            <p:ph type="sldNum" sz="quarter" idx="12"/>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915091500"/>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p>
        </p:txBody>
      </p:sp>
      <p:sp>
        <p:nvSpPr>
          <p:cNvPr id="3" name="Content Placeholder 2"/>
          <p:cNvSpPr>
            <a:spLocks noGrp="1"/>
          </p:cNvSpPr>
          <p:nvPr>
            <p:ph sz="half" idx="1"/>
          </p:nvPr>
        </p:nvSpPr>
        <p:spPr>
          <a:xfrm>
            <a:off x="407988" y="1736729"/>
            <a:ext cx="5400000" cy="417671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4" name="Content Placeholder 3"/>
          <p:cNvSpPr>
            <a:spLocks noGrp="1"/>
          </p:cNvSpPr>
          <p:nvPr>
            <p:ph sz="half" idx="2"/>
          </p:nvPr>
        </p:nvSpPr>
        <p:spPr>
          <a:xfrm>
            <a:off x="6379250" y="1736729"/>
            <a:ext cx="5400000" cy="417671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945929841"/>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1600274343"/>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931563308"/>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1761899456"/>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1682776298"/>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94545329"/>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a:t>Klicka på ikonen </a:t>
            </a:r>
            <a:br>
              <a:rPr lang="sv-SE"/>
            </a:br>
            <a:br>
              <a:rPr lang="sv-SE"/>
            </a:br>
            <a:r>
              <a:rPr lang="sv-SE"/>
              <a:t>för att lägga till en bild</a:t>
            </a:r>
            <a:endParaRPr lang="en-US"/>
          </a:p>
        </p:txBody>
      </p:sp>
    </p:spTree>
    <p:extLst>
      <p:ext uri="{BB962C8B-B14F-4D97-AF65-F5344CB8AC3E}">
        <p14:creationId xmlns:p14="http://schemas.microsoft.com/office/powerpoint/2010/main" val="3538324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a:t>Klicka på ikonen </a:t>
            </a:r>
            <a:br>
              <a:rPr lang="sv-SE"/>
            </a:br>
            <a:br>
              <a:rPr lang="sv-SE"/>
            </a:br>
            <a:r>
              <a:rPr lang="sv-SE"/>
              <a:t>för att lägga till en bild</a:t>
            </a:r>
            <a:endParaRPr lang="en-US"/>
          </a:p>
        </p:txBody>
      </p:sp>
    </p:spTree>
    <p:extLst>
      <p:ext uri="{BB962C8B-B14F-4D97-AF65-F5344CB8AC3E}">
        <p14:creationId xmlns:p14="http://schemas.microsoft.com/office/powerpoint/2010/main" val="1468412099"/>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a:br>
            <a:br>
              <a:rPr lang="sv-SE"/>
            </a:br>
            <a:br>
              <a:rPr lang="sv-SE"/>
            </a:br>
            <a:r>
              <a:rPr lang="sv-SE"/>
              <a:t>Klicka på ikonen ovan</a:t>
            </a:r>
            <a:br>
              <a:rPr lang="sv-SE"/>
            </a:br>
            <a:r>
              <a:rPr lang="sv-SE"/>
              <a:t>för att lägga till en bild</a:t>
            </a:r>
            <a:endParaRPr lang="en-US"/>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a:p>
        </p:txBody>
      </p:sp>
    </p:spTree>
    <p:extLst>
      <p:ext uri="{BB962C8B-B14F-4D97-AF65-F5344CB8AC3E}">
        <p14:creationId xmlns:p14="http://schemas.microsoft.com/office/powerpoint/2010/main" val="3242011364"/>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911973084"/>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705712275"/>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a:br>
            <a:br>
              <a:rPr lang="sv-SE"/>
            </a:br>
            <a:br>
              <a:rPr lang="sv-SE"/>
            </a:br>
            <a:r>
              <a:rPr lang="sv-SE"/>
              <a:t>Klicka på ikonen ovan</a:t>
            </a:r>
            <a:br>
              <a:rPr lang="sv-SE"/>
            </a:br>
            <a:r>
              <a:rPr lang="sv-SE"/>
              <a:t>för att lägga till en bild</a:t>
            </a:r>
            <a:endParaRPr lang="en-US"/>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1709088991"/>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5"/>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stretch>
            <a:fillRect/>
          </a:stretch>
        </p:blipFill>
        <p:spPr>
          <a:xfrm>
            <a:off x="10498641" y="6168924"/>
            <a:ext cx="1280271" cy="426757"/>
          </a:xfrm>
          <a:prstGeom prst="rect">
            <a:avLst/>
          </a:prstGeom>
        </p:spPr>
      </p:pic>
      <p:sp>
        <p:nvSpPr>
          <p:cNvPr id="8" name="textruta 7">
            <a:extLst>
              <a:ext uri="{FF2B5EF4-FFF2-40B4-BE49-F238E27FC236}">
                <a16:creationId xmlns:a16="http://schemas.microsoft.com/office/drawing/2014/main" id="{6715C386-526F-48AC-AD19-830972616829}"/>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a:solidFill>
                  <a:schemeClr val="tx1">
                    <a:lumMod val="95000"/>
                    <a:lumOff val="5000"/>
                  </a:schemeClr>
                </a:solidFill>
              </a:rPr>
              <a:t>Hållbar stad – öppen för världen</a:t>
            </a:r>
          </a:p>
        </p:txBody>
      </p:sp>
    </p:spTree>
    <p:extLst>
      <p:ext uri="{BB962C8B-B14F-4D97-AF65-F5344CB8AC3E}">
        <p14:creationId xmlns:p14="http://schemas.microsoft.com/office/powerpoint/2010/main" val="587617752"/>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5"/>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stretch>
            <a:fillRect/>
          </a:stretch>
        </p:blipFill>
        <p:spPr>
          <a:xfrm>
            <a:off x="10297795" y="401983"/>
            <a:ext cx="1481456" cy="499915"/>
          </a:xfrm>
          <a:prstGeom prst="rect">
            <a:avLst/>
          </a:prstGeom>
        </p:spPr>
      </p:pic>
      <p:sp>
        <p:nvSpPr>
          <p:cNvPr id="8" name="Rubrik 3">
            <a:extLst>
              <a:ext uri="{FF2B5EF4-FFF2-40B4-BE49-F238E27FC236}">
                <a16:creationId xmlns:a16="http://schemas.microsoft.com/office/drawing/2014/main" id="{D4F390AC-3BA8-4C70-9E3A-28CC7DA51740}"/>
              </a:ext>
            </a:extLst>
          </p:cNvPr>
          <p:cNvSpPr>
            <a:spLocks noGrp="1"/>
          </p:cNvSpPr>
          <p:nvPr>
            <p:ph type="title" hasCustomPrompt="1"/>
          </p:nvPr>
        </p:nvSpPr>
        <p:spPr>
          <a:xfrm>
            <a:off x="1420650" y="2399545"/>
            <a:ext cx="6148878" cy="309600"/>
          </a:xfrm>
        </p:spPr>
        <p:txBody>
          <a:bodyPr>
            <a:normAutofit/>
          </a:bodyPr>
          <a:lstStyle>
            <a:lvl1pPr>
              <a:defRPr sz="1700">
                <a:solidFill>
                  <a:schemeClr val="bg1"/>
                </a:solidFill>
              </a:defRPr>
            </a:lvl1pPr>
          </a:lstStyle>
          <a:p>
            <a:r>
              <a:rPr lang="sv-SE"/>
              <a:t>Kontakt</a:t>
            </a:r>
          </a:p>
        </p:txBody>
      </p:sp>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a:t>Avdelning</a:t>
            </a:r>
            <a:br>
              <a:rPr lang="sv-SE"/>
            </a:br>
            <a:r>
              <a:rPr lang="sv-SE"/>
              <a:t>Område, Göteborgs Stad</a:t>
            </a:r>
            <a:br>
              <a:rPr lang="sv-SE"/>
            </a:br>
            <a:r>
              <a:rPr lang="sv-SE"/>
              <a:t>Namn</a:t>
            </a:r>
            <a:br>
              <a:rPr lang="sv-SE"/>
            </a:br>
            <a:r>
              <a:rPr lang="sv-SE"/>
              <a:t>namn@namn.se</a:t>
            </a:r>
          </a:p>
        </p:txBody>
      </p:sp>
      <p:sp>
        <p:nvSpPr>
          <p:cNvPr id="7" name="textruta 6">
            <a:extLst>
              <a:ext uri="{FF2B5EF4-FFF2-40B4-BE49-F238E27FC236}">
                <a16:creationId xmlns:a16="http://schemas.microsoft.com/office/drawing/2014/main" id="{5342DB73-4413-4392-B228-119A141D349B}"/>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229427731"/>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3426982441"/>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6"/>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828321189"/>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2" name="Platshållare för bildnummer 1">
            <a:extLst>
              <a:ext uri="{FF2B5EF4-FFF2-40B4-BE49-F238E27FC236}">
                <a16:creationId xmlns:a16="http://schemas.microsoft.com/office/drawing/2014/main" id="{AF1C70CC-B8D4-4719-BB1B-23D6C9B7187C}"/>
              </a:ext>
            </a:extLst>
          </p:cNvPr>
          <p:cNvSpPr>
            <a:spLocks noGrp="1"/>
          </p:cNvSpPr>
          <p:nvPr>
            <p:ph type="sldNum" sz="quarter" idx="12"/>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381187829"/>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p>
        </p:txBody>
      </p:sp>
      <p:sp>
        <p:nvSpPr>
          <p:cNvPr id="3" name="Content Placeholder 2"/>
          <p:cNvSpPr>
            <a:spLocks noGrp="1"/>
          </p:cNvSpPr>
          <p:nvPr>
            <p:ph sz="half" idx="1"/>
          </p:nvPr>
        </p:nvSpPr>
        <p:spPr>
          <a:xfrm>
            <a:off x="407988" y="1736729"/>
            <a:ext cx="5400000" cy="417671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4" name="Content Placeholder 3"/>
          <p:cNvSpPr>
            <a:spLocks noGrp="1"/>
          </p:cNvSpPr>
          <p:nvPr>
            <p:ph sz="half" idx="2"/>
          </p:nvPr>
        </p:nvSpPr>
        <p:spPr>
          <a:xfrm>
            <a:off x="6379250" y="1736729"/>
            <a:ext cx="5400000" cy="417671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956211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18" Type="http://schemas.openxmlformats.org/officeDocument/2006/relationships/image" Target="../media/image1.png"/><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0.xml"/><Relationship Id="rId13" Type="http://schemas.openxmlformats.org/officeDocument/2006/relationships/slideLayout" Target="../slideLayouts/slideLayout45.xml"/><Relationship Id="rId18" Type="http://schemas.openxmlformats.org/officeDocument/2006/relationships/image" Target="../media/image1.png"/><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slideLayout" Target="../slideLayouts/slideLayout44.xml"/><Relationship Id="rId17" Type="http://schemas.openxmlformats.org/officeDocument/2006/relationships/theme" Target="../theme/theme3.xml"/><Relationship Id="rId2" Type="http://schemas.openxmlformats.org/officeDocument/2006/relationships/slideLayout" Target="../slideLayouts/slideLayout34.xml"/><Relationship Id="rId16" Type="http://schemas.openxmlformats.org/officeDocument/2006/relationships/slideLayout" Target="../slideLayouts/slideLayout48.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5" Type="http://schemas.openxmlformats.org/officeDocument/2006/relationships/slideLayout" Target="../slideLayouts/slideLayout4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 Id="rId14" Type="http://schemas.openxmlformats.org/officeDocument/2006/relationships/slideLayout" Target="../slideLayouts/slideLayout4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slideLayout" Target="../slideLayouts/slideLayout61.xml"/><Relationship Id="rId18" Type="http://schemas.openxmlformats.org/officeDocument/2006/relationships/image" Target="../media/image1.png"/><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17" Type="http://schemas.openxmlformats.org/officeDocument/2006/relationships/theme" Target="../theme/theme4.xml"/><Relationship Id="rId2" Type="http://schemas.openxmlformats.org/officeDocument/2006/relationships/slideLayout" Target="../slideLayouts/slideLayout50.xml"/><Relationship Id="rId16" Type="http://schemas.openxmlformats.org/officeDocument/2006/relationships/slideLayout" Target="../slideLayouts/slideLayout64.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5" Type="http://schemas.openxmlformats.org/officeDocument/2006/relationships/slideLayout" Target="../slideLayouts/slideLayout6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slideLayout" Target="../slideLayouts/slideLayout6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72.xml"/><Relationship Id="rId13" Type="http://schemas.openxmlformats.org/officeDocument/2006/relationships/slideLayout" Target="../slideLayouts/slideLayout77.xml"/><Relationship Id="rId18" Type="http://schemas.openxmlformats.org/officeDocument/2006/relationships/image" Target="../media/image1.png"/><Relationship Id="rId3" Type="http://schemas.openxmlformats.org/officeDocument/2006/relationships/slideLayout" Target="../slideLayouts/slideLayout67.xml"/><Relationship Id="rId7" Type="http://schemas.openxmlformats.org/officeDocument/2006/relationships/slideLayout" Target="../slideLayouts/slideLayout71.xml"/><Relationship Id="rId12" Type="http://schemas.openxmlformats.org/officeDocument/2006/relationships/slideLayout" Target="../slideLayouts/slideLayout76.xml"/><Relationship Id="rId17" Type="http://schemas.openxmlformats.org/officeDocument/2006/relationships/theme" Target="../theme/theme5.xml"/><Relationship Id="rId2" Type="http://schemas.openxmlformats.org/officeDocument/2006/relationships/slideLayout" Target="../slideLayouts/slideLayout66.xml"/><Relationship Id="rId16" Type="http://schemas.openxmlformats.org/officeDocument/2006/relationships/slideLayout" Target="../slideLayouts/slideLayout80.xml"/><Relationship Id="rId1" Type="http://schemas.openxmlformats.org/officeDocument/2006/relationships/slideLayout" Target="../slideLayouts/slideLayout65.xml"/><Relationship Id="rId6" Type="http://schemas.openxmlformats.org/officeDocument/2006/relationships/slideLayout" Target="../slideLayouts/slideLayout70.xml"/><Relationship Id="rId11" Type="http://schemas.openxmlformats.org/officeDocument/2006/relationships/slideLayout" Target="../slideLayouts/slideLayout75.xml"/><Relationship Id="rId5" Type="http://schemas.openxmlformats.org/officeDocument/2006/relationships/slideLayout" Target="../slideLayouts/slideLayout69.xml"/><Relationship Id="rId15" Type="http://schemas.openxmlformats.org/officeDocument/2006/relationships/slideLayout" Target="../slideLayouts/slideLayout79.xml"/><Relationship Id="rId10" Type="http://schemas.openxmlformats.org/officeDocument/2006/relationships/slideLayout" Target="../slideLayouts/slideLayout74.xml"/><Relationship Id="rId4" Type="http://schemas.openxmlformats.org/officeDocument/2006/relationships/slideLayout" Target="../slideLayouts/slideLayout68.xml"/><Relationship Id="rId9" Type="http://schemas.openxmlformats.org/officeDocument/2006/relationships/slideLayout" Target="../slideLayouts/slideLayout73.xml"/><Relationship Id="rId14" Type="http://schemas.openxmlformats.org/officeDocument/2006/relationships/slideLayout" Target="../slideLayouts/slideLayout78.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88.xml"/><Relationship Id="rId13" Type="http://schemas.openxmlformats.org/officeDocument/2006/relationships/slideLayout" Target="../slideLayouts/slideLayout93.xml"/><Relationship Id="rId18" Type="http://schemas.openxmlformats.org/officeDocument/2006/relationships/image" Target="../media/image1.png"/><Relationship Id="rId3" Type="http://schemas.openxmlformats.org/officeDocument/2006/relationships/slideLayout" Target="../slideLayouts/slideLayout83.xml"/><Relationship Id="rId7" Type="http://schemas.openxmlformats.org/officeDocument/2006/relationships/slideLayout" Target="../slideLayouts/slideLayout87.xml"/><Relationship Id="rId12" Type="http://schemas.openxmlformats.org/officeDocument/2006/relationships/slideLayout" Target="../slideLayouts/slideLayout92.xml"/><Relationship Id="rId17" Type="http://schemas.openxmlformats.org/officeDocument/2006/relationships/theme" Target="../theme/theme6.xml"/><Relationship Id="rId2" Type="http://schemas.openxmlformats.org/officeDocument/2006/relationships/slideLayout" Target="../slideLayouts/slideLayout82.xml"/><Relationship Id="rId16" Type="http://schemas.openxmlformats.org/officeDocument/2006/relationships/slideLayout" Target="../slideLayouts/slideLayout96.xml"/><Relationship Id="rId1" Type="http://schemas.openxmlformats.org/officeDocument/2006/relationships/slideLayout" Target="../slideLayouts/slideLayout81.xml"/><Relationship Id="rId6" Type="http://schemas.openxmlformats.org/officeDocument/2006/relationships/slideLayout" Target="../slideLayouts/slideLayout86.xml"/><Relationship Id="rId11" Type="http://schemas.openxmlformats.org/officeDocument/2006/relationships/slideLayout" Target="../slideLayouts/slideLayout91.xml"/><Relationship Id="rId5" Type="http://schemas.openxmlformats.org/officeDocument/2006/relationships/slideLayout" Target="../slideLayouts/slideLayout85.xml"/><Relationship Id="rId15" Type="http://schemas.openxmlformats.org/officeDocument/2006/relationships/slideLayout" Target="../slideLayouts/slideLayout95.xml"/><Relationship Id="rId10" Type="http://schemas.openxmlformats.org/officeDocument/2006/relationships/slideLayout" Target="../slideLayouts/slideLayout90.xml"/><Relationship Id="rId4" Type="http://schemas.openxmlformats.org/officeDocument/2006/relationships/slideLayout" Target="../slideLayouts/slideLayout84.xml"/><Relationship Id="rId9" Type="http://schemas.openxmlformats.org/officeDocument/2006/relationships/slideLayout" Target="../slideLayouts/slideLayout89.xml"/><Relationship Id="rId14" Type="http://schemas.openxmlformats.org/officeDocument/2006/relationships/slideLayout" Target="../slideLayouts/slideLayout9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104.xml"/><Relationship Id="rId13" Type="http://schemas.openxmlformats.org/officeDocument/2006/relationships/slideLayout" Target="../slideLayouts/slideLayout109.xml"/><Relationship Id="rId18" Type="http://schemas.openxmlformats.org/officeDocument/2006/relationships/image" Target="../media/image1.png"/><Relationship Id="rId3" Type="http://schemas.openxmlformats.org/officeDocument/2006/relationships/slideLayout" Target="../slideLayouts/slideLayout99.xml"/><Relationship Id="rId7" Type="http://schemas.openxmlformats.org/officeDocument/2006/relationships/slideLayout" Target="../slideLayouts/slideLayout103.xml"/><Relationship Id="rId12" Type="http://schemas.openxmlformats.org/officeDocument/2006/relationships/slideLayout" Target="../slideLayouts/slideLayout108.xml"/><Relationship Id="rId17" Type="http://schemas.openxmlformats.org/officeDocument/2006/relationships/theme" Target="../theme/theme7.xml"/><Relationship Id="rId2" Type="http://schemas.openxmlformats.org/officeDocument/2006/relationships/slideLayout" Target="../slideLayouts/slideLayout98.xml"/><Relationship Id="rId16" Type="http://schemas.openxmlformats.org/officeDocument/2006/relationships/slideLayout" Target="../slideLayouts/slideLayout112.xml"/><Relationship Id="rId1" Type="http://schemas.openxmlformats.org/officeDocument/2006/relationships/slideLayout" Target="../slideLayouts/slideLayout97.xml"/><Relationship Id="rId6" Type="http://schemas.openxmlformats.org/officeDocument/2006/relationships/slideLayout" Target="../slideLayouts/slideLayout102.xml"/><Relationship Id="rId11" Type="http://schemas.openxmlformats.org/officeDocument/2006/relationships/slideLayout" Target="../slideLayouts/slideLayout107.xml"/><Relationship Id="rId5" Type="http://schemas.openxmlformats.org/officeDocument/2006/relationships/slideLayout" Target="../slideLayouts/slideLayout101.xml"/><Relationship Id="rId15" Type="http://schemas.openxmlformats.org/officeDocument/2006/relationships/slideLayout" Target="../slideLayouts/slideLayout111.xml"/><Relationship Id="rId10" Type="http://schemas.openxmlformats.org/officeDocument/2006/relationships/slideLayout" Target="../slideLayouts/slideLayout106.xml"/><Relationship Id="rId4" Type="http://schemas.openxmlformats.org/officeDocument/2006/relationships/slideLayout" Target="../slideLayouts/slideLayout100.xml"/><Relationship Id="rId9" Type="http://schemas.openxmlformats.org/officeDocument/2006/relationships/slideLayout" Target="../slideLayouts/slideLayout105.xml"/><Relationship Id="rId14" Type="http://schemas.openxmlformats.org/officeDocument/2006/relationships/slideLayout" Target="../slideLayouts/slideLayout110.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120.xml"/><Relationship Id="rId13" Type="http://schemas.openxmlformats.org/officeDocument/2006/relationships/slideLayout" Target="../slideLayouts/slideLayout125.xml"/><Relationship Id="rId18" Type="http://schemas.openxmlformats.org/officeDocument/2006/relationships/image" Target="../media/image1.png"/><Relationship Id="rId3" Type="http://schemas.openxmlformats.org/officeDocument/2006/relationships/slideLayout" Target="../slideLayouts/slideLayout115.xml"/><Relationship Id="rId7" Type="http://schemas.openxmlformats.org/officeDocument/2006/relationships/slideLayout" Target="../slideLayouts/slideLayout119.xml"/><Relationship Id="rId12" Type="http://schemas.openxmlformats.org/officeDocument/2006/relationships/slideLayout" Target="../slideLayouts/slideLayout124.xml"/><Relationship Id="rId17" Type="http://schemas.openxmlformats.org/officeDocument/2006/relationships/theme" Target="../theme/theme8.xml"/><Relationship Id="rId2" Type="http://schemas.openxmlformats.org/officeDocument/2006/relationships/slideLayout" Target="../slideLayouts/slideLayout114.xml"/><Relationship Id="rId16" Type="http://schemas.openxmlformats.org/officeDocument/2006/relationships/slideLayout" Target="../slideLayouts/slideLayout128.xml"/><Relationship Id="rId1" Type="http://schemas.openxmlformats.org/officeDocument/2006/relationships/slideLayout" Target="../slideLayouts/slideLayout113.xml"/><Relationship Id="rId6" Type="http://schemas.openxmlformats.org/officeDocument/2006/relationships/slideLayout" Target="../slideLayouts/slideLayout118.xml"/><Relationship Id="rId11" Type="http://schemas.openxmlformats.org/officeDocument/2006/relationships/slideLayout" Target="../slideLayouts/slideLayout123.xml"/><Relationship Id="rId5" Type="http://schemas.openxmlformats.org/officeDocument/2006/relationships/slideLayout" Target="../slideLayouts/slideLayout117.xml"/><Relationship Id="rId15" Type="http://schemas.openxmlformats.org/officeDocument/2006/relationships/slideLayout" Target="../slideLayouts/slideLayout127.xml"/><Relationship Id="rId10" Type="http://schemas.openxmlformats.org/officeDocument/2006/relationships/slideLayout" Target="../slideLayouts/slideLayout122.xml"/><Relationship Id="rId4" Type="http://schemas.openxmlformats.org/officeDocument/2006/relationships/slideLayout" Target="../slideLayouts/slideLayout116.xml"/><Relationship Id="rId9" Type="http://schemas.openxmlformats.org/officeDocument/2006/relationships/slideLayout" Target="../slideLayouts/slideLayout121.xml"/><Relationship Id="rId14" Type="http://schemas.openxmlformats.org/officeDocument/2006/relationships/slideLayout" Target="../slideLayouts/slideLayout12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a:t>Klicka här för att ändra format</a:t>
            </a:r>
          </a:p>
        </p:txBody>
      </p:sp>
      <p:sp>
        <p:nvSpPr>
          <p:cNvPr id="8" name="textruta 7">
            <a:extLst>
              <a:ext uri="{FF2B5EF4-FFF2-40B4-BE49-F238E27FC236}">
                <a16:creationId xmlns:a16="http://schemas.microsoft.com/office/drawing/2014/main" id="{CAEB2E3D-92F2-44E1-BB5F-C8FAE387A996}"/>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a:solidFill>
                  <a:schemeClr val="tx1"/>
                </a:solidFill>
              </a:rPr>
              <a:t>Hållbar stad – öppen för världen</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stretch>
            <a:fillRect/>
          </a:stretch>
        </p:blipFill>
        <p:spPr>
          <a:xfrm>
            <a:off x="10297795" y="401983"/>
            <a:ext cx="1481456" cy="499915"/>
          </a:xfrm>
          <a:prstGeom prst="rect">
            <a:avLst/>
          </a:prstGeom>
        </p:spPr>
      </p:pic>
      <p:sp>
        <p:nvSpPr>
          <p:cNvPr id="2" name="Platshållare för bildnummer 1">
            <a:extLst>
              <a:ext uri="{FF2B5EF4-FFF2-40B4-BE49-F238E27FC236}">
                <a16:creationId xmlns:a16="http://schemas.microsoft.com/office/drawing/2014/main" id="{048D0267-35CA-45BC-A225-E420D66A8569}"/>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a:p>
        </p:txBody>
      </p:sp>
    </p:spTree>
    <p:extLst>
      <p:ext uri="{BB962C8B-B14F-4D97-AF65-F5344CB8AC3E}">
        <p14:creationId xmlns:p14="http://schemas.microsoft.com/office/powerpoint/2010/main" val="886967930"/>
      </p:ext>
    </p:extLst>
  </p:cSld>
  <p:clrMap bg1="lt1" tx1="dk1" bg2="lt2" tx2="dk2" accent1="accent1" accent2="accent2" accent3="accent3" accent4="accent4" accent5="accent5" accent6="accent6" hlink="hlink" folHlink="folHlink"/>
  <p:sldLayoutIdLst>
    <p:sldLayoutId id="2147484044" r:id="rId1"/>
    <p:sldLayoutId id="2147484048" r:id="rId2"/>
    <p:sldLayoutId id="2147484050" r:id="rId3"/>
    <p:sldLayoutId id="2147484051" r:id="rId4"/>
    <p:sldLayoutId id="2147484052" r:id="rId5"/>
    <p:sldLayoutId id="2147484053" r:id="rId6"/>
    <p:sldLayoutId id="2147484054" r:id="rId7"/>
    <p:sldLayoutId id="2147484055" r:id="rId8"/>
    <p:sldLayoutId id="2147484056" r:id="rId9"/>
    <p:sldLayoutId id="2147484049" r:id="rId10"/>
    <p:sldLayoutId id="2147484057" r:id="rId11"/>
    <p:sldLayoutId id="2147484058" r:id="rId12"/>
    <p:sldLayoutId id="2147484047" r:id="rId13"/>
    <p:sldLayoutId id="2147484408" r:id="rId14"/>
    <p:sldLayoutId id="2147484409" r:id="rId15"/>
    <p:sldLayoutId id="2147484043"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userDrawn="1">
          <p15:clr>
            <a:srgbClr val="F26B43"/>
          </p15:clr>
        </p15:guide>
        <p15:guide id="9" orient="horz" pos="255" userDrawn="1">
          <p15:clr>
            <a:srgbClr val="F26B43"/>
          </p15:clr>
        </p15:guide>
        <p15:guide id="10" pos="257" userDrawn="1">
          <p15:clr>
            <a:srgbClr val="F26B43"/>
          </p15:clr>
        </p15:guide>
        <p15:guide id="11" pos="7423" userDrawn="1">
          <p15:clr>
            <a:srgbClr val="F26B43"/>
          </p15:clr>
        </p15:guide>
        <p15:guide id="12" orient="horz" pos="4156" userDrawn="1">
          <p15:clr>
            <a:srgbClr val="F26B43"/>
          </p15:clr>
        </p15:guide>
        <p15:guide id="14" orient="horz" pos="1095" userDrawn="1">
          <p15:clr>
            <a:srgbClr val="F26B43"/>
          </p15:clr>
        </p15:guide>
        <p15:guide id="15" orient="horz" pos="550" userDrawn="1">
          <p15:clr>
            <a:srgbClr val="F26B43"/>
          </p15:clr>
        </p15:guide>
        <p15:guide id="16" orient="horz" pos="3725" userDrawn="1">
          <p15:clr>
            <a:srgbClr val="F26B43"/>
          </p15:clr>
        </p15:guide>
        <p15:guide id="17" orient="horz" pos="4065"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a:t>Klicka här för att ändra format</a:t>
            </a:r>
          </a:p>
        </p:txBody>
      </p:sp>
      <p:sp>
        <p:nvSpPr>
          <p:cNvPr id="8" name="textruta 7">
            <a:extLst>
              <a:ext uri="{FF2B5EF4-FFF2-40B4-BE49-F238E27FC236}">
                <a16:creationId xmlns:a16="http://schemas.microsoft.com/office/drawing/2014/main" id="{CAEB2E3D-92F2-44E1-BB5F-C8FAE387A996}"/>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a:solidFill>
                  <a:schemeClr val="tx1"/>
                </a:solidFill>
              </a:rPr>
              <a:t>Hållbar stad – öppen för världen</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stretch>
            <a:fillRect/>
          </a:stretch>
        </p:blipFill>
        <p:spPr>
          <a:xfrm>
            <a:off x="10297795" y="401983"/>
            <a:ext cx="1481456" cy="499915"/>
          </a:xfrm>
          <a:prstGeom prst="rect">
            <a:avLst/>
          </a:prstGeom>
        </p:spPr>
      </p:pic>
      <p:sp>
        <p:nvSpPr>
          <p:cNvPr id="7" name="Platshållare för bildnummer 1">
            <a:extLst>
              <a:ext uri="{FF2B5EF4-FFF2-40B4-BE49-F238E27FC236}">
                <a16:creationId xmlns:a16="http://schemas.microsoft.com/office/drawing/2014/main" id="{49735908-7AA6-42A8-8D13-0A0800940836}"/>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a:p>
        </p:txBody>
      </p:sp>
    </p:spTree>
    <p:extLst>
      <p:ext uri="{BB962C8B-B14F-4D97-AF65-F5344CB8AC3E}">
        <p14:creationId xmlns:p14="http://schemas.microsoft.com/office/powerpoint/2010/main" val="4089848896"/>
      </p:ext>
    </p:extLst>
  </p:cSld>
  <p:clrMap bg1="lt1" tx1="dk1" bg2="lt2" tx2="dk2" accent1="accent1" accent2="accent2" accent3="accent3" accent4="accent4" accent5="accent5" accent6="accent6" hlink="hlink" folHlink="folHlink"/>
  <p:sldLayoutIdLst>
    <p:sldLayoutId id="2147484411" r:id="rId1"/>
    <p:sldLayoutId id="2147484412" r:id="rId2"/>
    <p:sldLayoutId id="2147484413" r:id="rId3"/>
    <p:sldLayoutId id="2147484414" r:id="rId4"/>
    <p:sldLayoutId id="2147484415" r:id="rId5"/>
    <p:sldLayoutId id="2147484416" r:id="rId6"/>
    <p:sldLayoutId id="2147484417" r:id="rId7"/>
    <p:sldLayoutId id="2147484418" r:id="rId8"/>
    <p:sldLayoutId id="2147484419" r:id="rId9"/>
    <p:sldLayoutId id="2147484420" r:id="rId10"/>
    <p:sldLayoutId id="2147484421" r:id="rId11"/>
    <p:sldLayoutId id="2147484422" r:id="rId12"/>
    <p:sldLayoutId id="2147484423" r:id="rId13"/>
    <p:sldLayoutId id="2147484424" r:id="rId14"/>
    <p:sldLayoutId id="2147484425" r:id="rId15"/>
    <p:sldLayoutId id="2147484426"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16FC2686-3742-4CA7-96AE-CD7BBA1A90F3}"/>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a:solidFill>
                  <a:schemeClr val="tx1"/>
                </a:solidFill>
              </a:rPr>
              <a:t>Hållbar stad – öppen för världen</a:t>
            </a:r>
          </a:p>
        </p:txBody>
      </p:sp>
      <p:sp>
        <p:nvSpPr>
          <p:cNvPr id="10" name="Platshållare för bildnummer 1">
            <a:extLst>
              <a:ext uri="{FF2B5EF4-FFF2-40B4-BE49-F238E27FC236}">
                <a16:creationId xmlns:a16="http://schemas.microsoft.com/office/drawing/2014/main" id="{2A7AAA3E-885B-47E9-ACBA-A0293FCE587E}"/>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a:p>
        </p:txBody>
      </p:sp>
    </p:spTree>
    <p:extLst>
      <p:ext uri="{BB962C8B-B14F-4D97-AF65-F5344CB8AC3E}">
        <p14:creationId xmlns:p14="http://schemas.microsoft.com/office/powerpoint/2010/main" val="1523591297"/>
      </p:ext>
    </p:extLst>
  </p:cSld>
  <p:clrMap bg1="lt1" tx1="dk1" bg2="lt2" tx2="dk2" accent1="accent1" accent2="accent2" accent3="accent3" accent4="accent4" accent5="accent5" accent6="accent6" hlink="hlink" folHlink="folHlink"/>
  <p:sldLayoutIdLst>
    <p:sldLayoutId id="2147484428" r:id="rId1"/>
    <p:sldLayoutId id="2147484429" r:id="rId2"/>
    <p:sldLayoutId id="2147484430" r:id="rId3"/>
    <p:sldLayoutId id="2147484431" r:id="rId4"/>
    <p:sldLayoutId id="2147484432" r:id="rId5"/>
    <p:sldLayoutId id="2147484433" r:id="rId6"/>
    <p:sldLayoutId id="2147484434" r:id="rId7"/>
    <p:sldLayoutId id="2147484435" r:id="rId8"/>
    <p:sldLayoutId id="2147484436" r:id="rId9"/>
    <p:sldLayoutId id="2147484437" r:id="rId10"/>
    <p:sldLayoutId id="2147484438" r:id="rId11"/>
    <p:sldLayoutId id="2147484439" r:id="rId12"/>
    <p:sldLayoutId id="2147484440" r:id="rId13"/>
    <p:sldLayoutId id="2147484441" r:id="rId14"/>
    <p:sldLayoutId id="2147484442" r:id="rId15"/>
    <p:sldLayoutId id="2147484443"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7DFF76B2-A88A-470E-B646-73BDC425A6E8}"/>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a:solidFill>
                  <a:schemeClr val="tx1"/>
                </a:solidFill>
              </a:rPr>
              <a:t>Hållbar stad – öppen för världen</a:t>
            </a:r>
          </a:p>
        </p:txBody>
      </p:sp>
      <p:sp>
        <p:nvSpPr>
          <p:cNvPr id="10" name="Platshållare för bildnummer 1">
            <a:extLst>
              <a:ext uri="{FF2B5EF4-FFF2-40B4-BE49-F238E27FC236}">
                <a16:creationId xmlns:a16="http://schemas.microsoft.com/office/drawing/2014/main" id="{4D8D5E03-09FD-47B8-83A3-7C8B23D877BF}"/>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a:p>
        </p:txBody>
      </p:sp>
    </p:spTree>
    <p:extLst>
      <p:ext uri="{BB962C8B-B14F-4D97-AF65-F5344CB8AC3E}">
        <p14:creationId xmlns:p14="http://schemas.microsoft.com/office/powerpoint/2010/main" val="1096936714"/>
      </p:ext>
    </p:extLst>
  </p:cSld>
  <p:clrMap bg1="lt1" tx1="dk1" bg2="lt2" tx2="dk2" accent1="accent1" accent2="accent2" accent3="accent3" accent4="accent4" accent5="accent5" accent6="accent6" hlink="hlink" folHlink="folHlink"/>
  <p:sldLayoutIdLst>
    <p:sldLayoutId id="2147484445" r:id="rId1"/>
    <p:sldLayoutId id="2147484446" r:id="rId2"/>
    <p:sldLayoutId id="2147484447" r:id="rId3"/>
    <p:sldLayoutId id="2147484448" r:id="rId4"/>
    <p:sldLayoutId id="2147484449" r:id="rId5"/>
    <p:sldLayoutId id="2147484450" r:id="rId6"/>
    <p:sldLayoutId id="2147484451" r:id="rId7"/>
    <p:sldLayoutId id="2147484452" r:id="rId8"/>
    <p:sldLayoutId id="2147484453" r:id="rId9"/>
    <p:sldLayoutId id="2147484454" r:id="rId10"/>
    <p:sldLayoutId id="2147484455" r:id="rId11"/>
    <p:sldLayoutId id="2147484456" r:id="rId12"/>
    <p:sldLayoutId id="2147484457" r:id="rId13"/>
    <p:sldLayoutId id="2147484458" r:id="rId14"/>
    <p:sldLayoutId id="2147484459" r:id="rId15"/>
    <p:sldLayoutId id="2147484460"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F4542BD5-103E-4DB5-88FB-E05DB9624044}"/>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a:solidFill>
                  <a:schemeClr val="tx1">
                    <a:lumMod val="95000"/>
                    <a:lumOff val="5000"/>
                  </a:schemeClr>
                </a:solidFill>
              </a:rPr>
              <a:t>Hållbar stad – öppen för världen</a:t>
            </a:r>
          </a:p>
        </p:txBody>
      </p:sp>
      <p:sp>
        <p:nvSpPr>
          <p:cNvPr id="10" name="Platshållare för bildnummer 1">
            <a:extLst>
              <a:ext uri="{FF2B5EF4-FFF2-40B4-BE49-F238E27FC236}">
                <a16:creationId xmlns:a16="http://schemas.microsoft.com/office/drawing/2014/main" id="{ACAA70FC-8994-456B-8FC6-D537F840626C}"/>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a:p>
        </p:txBody>
      </p:sp>
    </p:spTree>
    <p:extLst>
      <p:ext uri="{BB962C8B-B14F-4D97-AF65-F5344CB8AC3E}">
        <p14:creationId xmlns:p14="http://schemas.microsoft.com/office/powerpoint/2010/main" val="39459540"/>
      </p:ext>
    </p:extLst>
  </p:cSld>
  <p:clrMap bg1="lt1" tx1="dk1" bg2="lt2" tx2="dk2" accent1="accent1" accent2="accent2" accent3="accent3" accent4="accent4" accent5="accent5" accent6="accent6" hlink="hlink" folHlink="folHlink"/>
  <p:sldLayoutIdLst>
    <p:sldLayoutId id="2147484462" r:id="rId1"/>
    <p:sldLayoutId id="2147484463" r:id="rId2"/>
    <p:sldLayoutId id="2147484464" r:id="rId3"/>
    <p:sldLayoutId id="2147484465" r:id="rId4"/>
    <p:sldLayoutId id="2147484466" r:id="rId5"/>
    <p:sldLayoutId id="2147484467" r:id="rId6"/>
    <p:sldLayoutId id="2147484468" r:id="rId7"/>
    <p:sldLayoutId id="2147484469" r:id="rId8"/>
    <p:sldLayoutId id="2147484470" r:id="rId9"/>
    <p:sldLayoutId id="2147484471" r:id="rId10"/>
    <p:sldLayoutId id="2147484472" r:id="rId11"/>
    <p:sldLayoutId id="2147484473" r:id="rId12"/>
    <p:sldLayoutId id="2147484474" r:id="rId13"/>
    <p:sldLayoutId id="2147484475" r:id="rId14"/>
    <p:sldLayoutId id="2147484476" r:id="rId15"/>
    <p:sldLayoutId id="2147484477"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BA98ADB3-7E4F-4041-B143-C1933A3E0DE3}"/>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a:solidFill>
                  <a:schemeClr val="tx1">
                    <a:lumMod val="95000"/>
                    <a:lumOff val="5000"/>
                  </a:schemeClr>
                </a:solidFill>
              </a:rPr>
              <a:t>Hållbar stad – öppen för världen</a:t>
            </a:r>
          </a:p>
        </p:txBody>
      </p:sp>
      <p:sp>
        <p:nvSpPr>
          <p:cNvPr id="10" name="Platshållare för bildnummer 1">
            <a:extLst>
              <a:ext uri="{FF2B5EF4-FFF2-40B4-BE49-F238E27FC236}">
                <a16:creationId xmlns:a16="http://schemas.microsoft.com/office/drawing/2014/main" id="{3F2844B7-CEF6-4069-B35D-9858A8789980}"/>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a:p>
        </p:txBody>
      </p:sp>
    </p:spTree>
    <p:extLst>
      <p:ext uri="{BB962C8B-B14F-4D97-AF65-F5344CB8AC3E}">
        <p14:creationId xmlns:p14="http://schemas.microsoft.com/office/powerpoint/2010/main" val="3757771119"/>
      </p:ext>
    </p:extLst>
  </p:cSld>
  <p:clrMap bg1="lt1" tx1="dk1" bg2="lt2" tx2="dk2" accent1="accent1" accent2="accent2" accent3="accent3" accent4="accent4" accent5="accent5" accent6="accent6" hlink="hlink" folHlink="folHlink"/>
  <p:sldLayoutIdLst>
    <p:sldLayoutId id="2147484479" r:id="rId1"/>
    <p:sldLayoutId id="2147484480" r:id="rId2"/>
    <p:sldLayoutId id="2147484481" r:id="rId3"/>
    <p:sldLayoutId id="2147484482" r:id="rId4"/>
    <p:sldLayoutId id="2147484483" r:id="rId5"/>
    <p:sldLayoutId id="2147484484" r:id="rId6"/>
    <p:sldLayoutId id="2147484485" r:id="rId7"/>
    <p:sldLayoutId id="2147484486" r:id="rId8"/>
    <p:sldLayoutId id="2147484487" r:id="rId9"/>
    <p:sldLayoutId id="2147484488" r:id="rId10"/>
    <p:sldLayoutId id="2147484489" r:id="rId11"/>
    <p:sldLayoutId id="2147484490" r:id="rId12"/>
    <p:sldLayoutId id="2147484491" r:id="rId13"/>
    <p:sldLayoutId id="2147484492" r:id="rId14"/>
    <p:sldLayoutId id="2147484493" r:id="rId15"/>
    <p:sldLayoutId id="2147484494"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C30862AA-79CD-47D7-A508-195920CF797F}"/>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a:solidFill>
                  <a:schemeClr val="tx1"/>
                </a:solidFill>
              </a:rPr>
              <a:t>Hållbar stad – öppen för världen</a:t>
            </a:r>
          </a:p>
        </p:txBody>
      </p:sp>
      <p:sp>
        <p:nvSpPr>
          <p:cNvPr id="10" name="Platshållare för bildnummer 1">
            <a:extLst>
              <a:ext uri="{FF2B5EF4-FFF2-40B4-BE49-F238E27FC236}">
                <a16:creationId xmlns:a16="http://schemas.microsoft.com/office/drawing/2014/main" id="{0B5FE696-6F97-4D3C-86EA-DA1B9AC17F4B}"/>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a:p>
        </p:txBody>
      </p:sp>
    </p:spTree>
    <p:extLst>
      <p:ext uri="{BB962C8B-B14F-4D97-AF65-F5344CB8AC3E}">
        <p14:creationId xmlns:p14="http://schemas.microsoft.com/office/powerpoint/2010/main" val="198833470"/>
      </p:ext>
    </p:extLst>
  </p:cSld>
  <p:clrMap bg1="lt1" tx1="dk1" bg2="lt2" tx2="dk2" accent1="accent1" accent2="accent2" accent3="accent3" accent4="accent4" accent5="accent5" accent6="accent6" hlink="hlink" folHlink="folHlink"/>
  <p:sldLayoutIdLst>
    <p:sldLayoutId id="2147484496" r:id="rId1"/>
    <p:sldLayoutId id="2147484497" r:id="rId2"/>
    <p:sldLayoutId id="2147484498" r:id="rId3"/>
    <p:sldLayoutId id="2147484499" r:id="rId4"/>
    <p:sldLayoutId id="2147484500" r:id="rId5"/>
    <p:sldLayoutId id="2147484501" r:id="rId6"/>
    <p:sldLayoutId id="2147484502" r:id="rId7"/>
    <p:sldLayoutId id="2147484503" r:id="rId8"/>
    <p:sldLayoutId id="2147484504" r:id="rId9"/>
    <p:sldLayoutId id="2147484505" r:id="rId10"/>
    <p:sldLayoutId id="2147484506" r:id="rId11"/>
    <p:sldLayoutId id="2147484507" r:id="rId12"/>
    <p:sldLayoutId id="2147484508" r:id="rId13"/>
    <p:sldLayoutId id="2147484509" r:id="rId14"/>
    <p:sldLayoutId id="2147484510" r:id="rId15"/>
    <p:sldLayoutId id="2147484511"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06A2100A-00F3-4208-962E-587779F2E0C0}"/>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a:solidFill>
                  <a:schemeClr val="tx1">
                    <a:lumMod val="95000"/>
                    <a:lumOff val="5000"/>
                  </a:schemeClr>
                </a:solidFill>
              </a:rPr>
              <a:t>Hållbar stad – öppen för världen</a:t>
            </a:r>
          </a:p>
        </p:txBody>
      </p:sp>
      <p:sp>
        <p:nvSpPr>
          <p:cNvPr id="10" name="Platshållare för bildnummer 1">
            <a:extLst>
              <a:ext uri="{FF2B5EF4-FFF2-40B4-BE49-F238E27FC236}">
                <a16:creationId xmlns:a16="http://schemas.microsoft.com/office/drawing/2014/main" id="{F508861A-5DB9-448E-9A9B-FD5CEF06B171}"/>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a:p>
        </p:txBody>
      </p:sp>
    </p:spTree>
    <p:extLst>
      <p:ext uri="{BB962C8B-B14F-4D97-AF65-F5344CB8AC3E}">
        <p14:creationId xmlns:p14="http://schemas.microsoft.com/office/powerpoint/2010/main" val="1082768213"/>
      </p:ext>
    </p:extLst>
  </p:cSld>
  <p:clrMap bg1="lt1" tx1="dk1" bg2="lt2" tx2="dk2" accent1="accent1" accent2="accent2" accent3="accent3" accent4="accent4" accent5="accent5" accent6="accent6" hlink="hlink" folHlink="folHlink"/>
  <p:sldLayoutIdLst>
    <p:sldLayoutId id="2147484513" r:id="rId1"/>
    <p:sldLayoutId id="2147484514" r:id="rId2"/>
    <p:sldLayoutId id="2147484515" r:id="rId3"/>
    <p:sldLayoutId id="2147484516" r:id="rId4"/>
    <p:sldLayoutId id="2147484517" r:id="rId5"/>
    <p:sldLayoutId id="2147484518" r:id="rId6"/>
    <p:sldLayoutId id="2147484519" r:id="rId7"/>
    <p:sldLayoutId id="2147484520" r:id="rId8"/>
    <p:sldLayoutId id="2147484521" r:id="rId9"/>
    <p:sldLayoutId id="2147484522" r:id="rId10"/>
    <p:sldLayoutId id="2147484523" r:id="rId11"/>
    <p:sldLayoutId id="2147484524" r:id="rId12"/>
    <p:sldLayoutId id="2147484525" r:id="rId13"/>
    <p:sldLayoutId id="2147484526" r:id="rId14"/>
    <p:sldLayoutId id="2147484527" r:id="rId15"/>
    <p:sldLayoutId id="2147484528"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suntarbetsliv.se/forskning-pa-5/aterhamtning-pa-jobbet/" TargetMode="External"/><Relationship Id="rId2" Type="http://schemas.openxmlformats.org/officeDocument/2006/relationships/notesSlide" Target="../notesSlides/notesSlide4.xml"/><Relationship Id="rId1" Type="http://schemas.openxmlformats.org/officeDocument/2006/relationships/slideLayout" Target="../slideLayouts/slideLayout99.xml"/></Relationships>
</file>

<file path=ppt/slides/_rels/slide11.xml.rels><?xml version="1.0" encoding="UTF-8" standalone="yes"?>
<Relationships xmlns="http://schemas.openxmlformats.org/package/2006/relationships"><Relationship Id="rId3" Type="http://schemas.openxmlformats.org/officeDocument/2006/relationships/hyperlink" Target="https://www.suntarbetsliv.se/forskning-pa-5/alla-kan-bidra-till-larande/" TargetMode="External"/><Relationship Id="rId2" Type="http://schemas.openxmlformats.org/officeDocument/2006/relationships/hyperlink" Target="https://intranat.goteborg.se/wps/myportal/int/styrandedokument/!ut/p/z1/hYw7b4MwAIR_Swav-AyB0C6VcZqIKhJtXg1eKqe4gBJsBG6R-uvrLVPU2-7xHZX0RKVRP22tXGuNunpfyuQjzPCWZoyjeFgDeVYclvk6DvE6p-__DaSvcUcctPT84sYjeVl4XmxXLC4i7CO6o5LKynatsYfthpaNc_0jAcE0TXFQW6fPdqiDURP0g60I-LUa9FENVdGNviHY5DuCox4uo-oa7cZGmepsL7csMOMXgb-cr6KECYYsFZxBCMHCOE3SZyBOARE-Fb02S_v53WnjaN-dfvd8NvsDeMtKZg!!/dz/d5/L2dBISEvZ0FBIS9nQSEh/" TargetMode="External"/><Relationship Id="rId1" Type="http://schemas.openxmlformats.org/officeDocument/2006/relationships/slideLayout" Target="../slideLayouts/slideLayout99.xml"/></Relationships>
</file>

<file path=ppt/slides/_rels/slide12.xml.rels><?xml version="1.0" encoding="UTF-8" standalone="yes"?>
<Relationships xmlns="http://schemas.openxmlformats.org/package/2006/relationships"><Relationship Id="rId3" Type="http://schemas.openxmlformats.org/officeDocument/2006/relationships/hyperlink" Target="https://intranat.goteborg.se/wps/myportal/int/styrandedokument/!ut/p/z1/hYzLbsMgEEW_JQu2Zgx-JN1U2HnIVSTavBqzqUhNbCsxWEBrqV9fdllVvauZOXMuFviMhZbffSt9b7S8h70W2Qcp4G1exAz4YgNQFfy4rDYpgdcEv__3IAKGP8IA18HPHz5kL3nwy906TjmFA8V7LLBozNBrc9xtcd15Pz4hQDBNUxq1xquLsW3kFILRmgYBuzdWnaRt-OACQbCt9ghOyt6cHDrlXSd1czG3xy3S7oogVNIiJqSM6YrRhOQAZUzSeZaHKVms84I881Hppfn8GpT2eBzOPwc2m_0CNIHWZg!!/dz/d5/L2dBISEvZ0FBIS9nQSEh/" TargetMode="External"/><Relationship Id="rId2" Type="http://schemas.openxmlformats.org/officeDocument/2006/relationships/notesSlide" Target="../notesSlides/notesSlide5.xml"/><Relationship Id="rId1" Type="http://schemas.openxmlformats.org/officeDocument/2006/relationships/slideLayout" Target="../slideLayouts/slideLayout99.xml"/><Relationship Id="rId4" Type="http://schemas.openxmlformats.org/officeDocument/2006/relationships/hyperlink" Target="https://intranat.goteborg.se/wps/myportal/int/helastaden/personalingangen/chef/samverkansavtalet_chef/!ut/p/z1/ncyxCsIwGATgZ_EJcvlDaxwTiz8BbWxCULNIJylodRCf3-qkg1K97eC-E1lsRe7bW3dor925b49D3-VyD64cqzlWWK4rmKlsygSSUZPYPAdk0WgrDZixgKujKmIIstZK5J-8nzHgrE8DKAgsx3m8xcAGsgpgT__416eR_vMgf7-_nNIjkzsCLBZb/dz/d5/L2dBISEvZ0FBIS9nQSEh/"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suntarbetsliv.se/forskning-pa-5/teamets-betydelse/" TargetMode="External"/><Relationship Id="rId2" Type="http://schemas.openxmlformats.org/officeDocument/2006/relationships/notesSlide" Target="../notesSlides/notesSlide6.xml"/><Relationship Id="rId1" Type="http://schemas.openxmlformats.org/officeDocument/2006/relationships/slideLayout" Target="../slideLayouts/slideLayout99.xml"/></Relationships>
</file>

<file path=ppt/slides/_rels/slide14.xml.rels><?xml version="1.0" encoding="UTF-8" standalone="yes"?>
<Relationships xmlns="http://schemas.openxmlformats.org/package/2006/relationships"><Relationship Id="rId3" Type="http://schemas.openxmlformats.org/officeDocument/2006/relationships/hyperlink" Target="https://battremoten.suntarbetsliv.se/" TargetMode="External"/><Relationship Id="rId2" Type="http://schemas.openxmlformats.org/officeDocument/2006/relationships/notesSlide" Target="../notesSlides/notesSlide7.xml"/><Relationship Id="rId1" Type="http://schemas.openxmlformats.org/officeDocument/2006/relationships/slideLayout" Target="../slideLayouts/slideLayout9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9.xml"/></Relationships>
</file>

<file path=ppt/slides/_rels/slide16.xml.rels><?xml version="1.0" encoding="UTF-8" standalone="yes"?>
<Relationships xmlns="http://schemas.openxmlformats.org/package/2006/relationships"><Relationship Id="rId2" Type="http://schemas.openxmlformats.org/officeDocument/2006/relationships/hyperlink" Target="https://www2.prevent.se/halsoframjande-ledarskap/omraden/aterkoppling/" TargetMode="External"/><Relationship Id="rId1" Type="http://schemas.openxmlformats.org/officeDocument/2006/relationships/slideLayout" Target="../slideLayouts/slideLayout99.xml"/></Relationships>
</file>

<file path=ppt/slides/_rels/slide17.xml.rels><?xml version="1.0" encoding="UTF-8" standalone="yes"?>
<Relationships xmlns="http://schemas.openxmlformats.org/package/2006/relationships"><Relationship Id="rId3" Type="http://schemas.openxmlformats.org/officeDocument/2006/relationships/hyperlink" Target="https://www5.goteborg.se/prod/AldreVardOmsorg/LIS/Verksamhetshandbok/Verksamh.nsf/DE6E097EB7FFB9D3C1258784004DF9DC/$File/C12585EC0039DFBAWEBVCBA38A.pdf?OpenElement" TargetMode="External"/><Relationship Id="rId2" Type="http://schemas.openxmlformats.org/officeDocument/2006/relationships/notesSlide" Target="../notesSlides/notesSlide8.xml"/><Relationship Id="rId1" Type="http://schemas.openxmlformats.org/officeDocument/2006/relationships/slideLayout" Target="../slideLayouts/slideLayout99.xml"/></Relationships>
</file>

<file path=ppt/slides/_rels/slide18.xml.rels><?xml version="1.0" encoding="UTF-8" standalone="yes"?>
<Relationships xmlns="http://schemas.openxmlformats.org/package/2006/relationships"><Relationship Id="rId3" Type="http://schemas.openxmlformats.org/officeDocument/2006/relationships/hyperlink" Target="https://intranat.goteborg.se/wps/myportal/int/styrandedokument/!ut/p/z1/hYy7boMwGIWfJYNX_AOxCV0qEycRVSTa3Bq8VE5xACXYyHaL1Kevt0xVz3Yu38ECn7HQ8rtvpe-Nlvfga0E_kgLeFkXMoMo3AGVRHXm5IQm8zvH7fwMRavhDDHAd-OzBA33JAr_crWNSpXBI8R4LLBoz9Nocd1tcd96PTwgQTNNEotZ4dTG2jZxCMFrTIGD3xqqTtE01uNAg2JZ7BCdlb04OnfKuk7q5mNsji7S7IgiXfJUlcUEpp4TxPI-XcUIWWboCmJOEAX-uRqW5-fwalPZ4HM4_Bzab_QJWL1Mf/dz/d5/L2dBISEvZ0FBIS9nQSEh/" TargetMode="External"/><Relationship Id="rId2" Type="http://schemas.openxmlformats.org/officeDocument/2006/relationships/notesSlide" Target="../notesSlides/notesSlide9.xml"/><Relationship Id="rId1" Type="http://schemas.openxmlformats.org/officeDocument/2006/relationships/slideLayout" Target="../slideLayouts/slideLayout99.xml"/></Relationships>
</file>

<file path=ppt/slides/_rels/slide19.xml.rels><?xml version="1.0" encoding="UTF-8" standalone="yes"?>
<Relationships xmlns="http://schemas.openxmlformats.org/package/2006/relationships"><Relationship Id="rId3" Type="http://schemas.openxmlformats.org/officeDocument/2006/relationships/hyperlink" Target="https://www.suntarbetsliv.se/digironden/#1556523691511-78c2efff-62f3" TargetMode="External"/><Relationship Id="rId2" Type="http://schemas.openxmlformats.org/officeDocument/2006/relationships/notesSlide" Target="../notesSlides/notesSlide10.xml"/><Relationship Id="rId1" Type="http://schemas.openxmlformats.org/officeDocument/2006/relationships/slideLayout" Target="../slideLayouts/slideLayout9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9.xml"/></Relationships>
</file>

<file path=ppt/slides/_rels/slide21.xml.rels><?xml version="1.0" encoding="UTF-8" standalone="yes"?>
<Relationships xmlns="http://schemas.openxmlformats.org/package/2006/relationships"><Relationship Id="rId3" Type="http://schemas.openxmlformats.org/officeDocument/2006/relationships/hyperlink" Target="https://intranat.goteborg.se/wps/myportal/int/styrandedokument/!ut/p/z1/hYy7boMwGIWfJYNX_GPuXSpDSEQViTa3Bi-VEzuAEmxk3CL16estU9Sznct3MMMnzBT_6Vtue6343fmGxV8kh4809ynU2RqgyuvDslpHBN5D_PnfgLkanogCbhyfPHiI3xLHF9uVH9UB7AO8wwwzoYde6cN2g5vO2vEFAYJ5niOv1VaetWm9SSIYjRYI6F0YeeRG1MPkGgSbaofgKM1t4kMn7dRxJc769sg8NV0RuMtVliVlUJQxJTENyqLwSZQmaQgQlhnx_dd6lGqpL9-DVBaPw-l3TxeLP3DucIk!/dz/d5/L2dBISEvZ0FBIS9nQSEh/" TargetMode="External"/><Relationship Id="rId2" Type="http://schemas.openxmlformats.org/officeDocument/2006/relationships/notesSlide" Target="../notesSlides/notesSlide11.xml"/><Relationship Id="rId1" Type="http://schemas.openxmlformats.org/officeDocument/2006/relationships/slideLayout" Target="../slideLayouts/slideLayout99.xml"/></Relationships>
</file>

<file path=ppt/slides/_rels/slide22.xml.rels><?xml version="1.0" encoding="UTF-8" standalone="yes"?>
<Relationships xmlns="http://schemas.openxmlformats.org/package/2006/relationships"><Relationship Id="rId3" Type="http://schemas.openxmlformats.org/officeDocument/2006/relationships/hyperlink" Target="https://rappet.app.stratsys.com/Report.mvc/ForId/315625?FilterDto=%7B%22b%22%3Afalse%2C%22r%22%3Afalse%2C%22a%22%3Afalse%7D" TargetMode="External"/><Relationship Id="rId2" Type="http://schemas.openxmlformats.org/officeDocument/2006/relationships/notesSlide" Target="../notesSlides/notesSlide12.xml"/><Relationship Id="rId1" Type="http://schemas.openxmlformats.org/officeDocument/2006/relationships/slideLayout" Target="../slideLayouts/slideLayout99.xml"/><Relationship Id="rId4" Type="http://schemas.openxmlformats.org/officeDocument/2006/relationships/image" Target="../media/image4.jpe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9.xml"/></Relationships>
</file>

<file path=ppt/slides/_rels/slide8.xml.rels><?xml version="1.0" encoding="UTF-8" standalone="yes"?>
<Relationships xmlns="http://schemas.openxmlformats.org/package/2006/relationships"><Relationship Id="rId3" Type="http://schemas.openxmlformats.org/officeDocument/2006/relationships/hyperlink" Target="https://osakollen.suntarbetsliv.se/arbetsbelastning/krav-och-resurser/" TargetMode="External"/><Relationship Id="rId2" Type="http://schemas.openxmlformats.org/officeDocument/2006/relationships/notesSlide" Target="../notesSlides/notesSlide2.xml"/><Relationship Id="rId1" Type="http://schemas.openxmlformats.org/officeDocument/2006/relationships/slideLayout" Target="../slideLayouts/slideLayout102.xml"/></Relationships>
</file>

<file path=ppt/slides/_rels/slide9.xml.rels><?xml version="1.0" encoding="UTF-8" standalone="yes"?>
<Relationships xmlns="http://schemas.openxmlformats.org/package/2006/relationships"><Relationship Id="rId3" Type="http://schemas.openxmlformats.org/officeDocument/2006/relationships/hyperlink" Target="https://www.suntarbetsliv.se/suntarbetslivs-resursteam/om-friskfaktorerna/" TargetMode="External"/><Relationship Id="rId2" Type="http://schemas.openxmlformats.org/officeDocument/2006/relationships/notesSlide" Target="../notesSlides/notesSlide3.xml"/><Relationship Id="rId1" Type="http://schemas.openxmlformats.org/officeDocument/2006/relationships/slideLayout" Target="../slideLayouts/slideLayout9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5920628-F32D-4B59-82A3-068B459839A7}"/>
              </a:ext>
            </a:extLst>
          </p:cNvPr>
          <p:cNvSpPr>
            <a:spLocks noGrp="1"/>
          </p:cNvSpPr>
          <p:nvPr>
            <p:ph type="ctrTitle"/>
          </p:nvPr>
        </p:nvSpPr>
        <p:spPr>
          <a:xfrm>
            <a:off x="1731696" y="2626153"/>
            <a:ext cx="8728608" cy="1633026"/>
          </a:xfrm>
        </p:spPr>
        <p:txBody>
          <a:bodyPr/>
          <a:lstStyle/>
          <a:p>
            <a:r>
              <a:rPr lang="sv-SE"/>
              <a:t>Verktyget </a:t>
            </a:r>
            <a:r>
              <a:rPr lang="sv-SE" dirty="0"/>
              <a:t>"Vår arbetsmiljö"</a:t>
            </a:r>
          </a:p>
        </p:txBody>
      </p:sp>
    </p:spTree>
    <p:extLst>
      <p:ext uri="{BB962C8B-B14F-4D97-AF65-F5344CB8AC3E}">
        <p14:creationId xmlns:p14="http://schemas.microsoft.com/office/powerpoint/2010/main" val="35787890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50766F4-A7B0-4AA7-987F-27441CD73E11}"/>
              </a:ext>
            </a:extLst>
          </p:cNvPr>
          <p:cNvSpPr>
            <a:spLocks noGrp="1"/>
          </p:cNvSpPr>
          <p:nvPr>
            <p:ph type="title"/>
          </p:nvPr>
        </p:nvSpPr>
        <p:spPr/>
        <p:txBody>
          <a:bodyPr>
            <a:normAutofit fontScale="90000"/>
          </a:bodyPr>
          <a:lstStyle/>
          <a:p>
            <a:br>
              <a:rPr lang="sv-SE" b="0" i="0">
                <a:solidFill>
                  <a:srgbClr val="333333"/>
                </a:solidFill>
                <a:effectLst/>
              </a:rPr>
            </a:br>
            <a:br>
              <a:rPr lang="sv-SE" b="0" i="0">
                <a:solidFill>
                  <a:srgbClr val="333333"/>
                </a:solidFill>
                <a:effectLst/>
              </a:rPr>
            </a:br>
            <a:br>
              <a:rPr lang="sv-SE" b="0" i="0">
                <a:solidFill>
                  <a:srgbClr val="333333"/>
                </a:solidFill>
                <a:effectLst/>
              </a:rPr>
            </a:br>
            <a:r>
              <a:rPr lang="sv-SE" b="0" i="0">
                <a:solidFill>
                  <a:srgbClr val="333333"/>
                </a:solidFill>
                <a:effectLst/>
              </a:rPr>
              <a:t>Tid för återhämtning</a:t>
            </a:r>
            <a:br>
              <a:rPr lang="sv-SE" b="0" i="0">
                <a:solidFill>
                  <a:srgbClr val="333333"/>
                </a:solidFill>
                <a:effectLst/>
                <a:latin typeface="chevinpro-medium"/>
              </a:rPr>
            </a:br>
            <a:endParaRPr lang="sv-SE"/>
          </a:p>
        </p:txBody>
      </p:sp>
      <p:sp>
        <p:nvSpPr>
          <p:cNvPr id="3" name="Platshållare för innehåll 2">
            <a:extLst>
              <a:ext uri="{FF2B5EF4-FFF2-40B4-BE49-F238E27FC236}">
                <a16:creationId xmlns:a16="http://schemas.microsoft.com/office/drawing/2014/main" id="{287DD963-1F4C-46E3-9090-A732EA5B6B07}"/>
              </a:ext>
            </a:extLst>
          </p:cNvPr>
          <p:cNvSpPr>
            <a:spLocks noGrp="1"/>
          </p:cNvSpPr>
          <p:nvPr>
            <p:ph sz="half" idx="1"/>
          </p:nvPr>
        </p:nvSpPr>
        <p:spPr>
          <a:xfrm>
            <a:off x="407988" y="1736729"/>
            <a:ext cx="10952518" cy="4176710"/>
          </a:xfrm>
        </p:spPr>
        <p:txBody>
          <a:bodyPr/>
          <a:lstStyle/>
          <a:p>
            <a:pPr marL="0" indent="0">
              <a:buNone/>
            </a:pPr>
            <a:r>
              <a:rPr lang="sv-SE"/>
              <a:t>Handlar om vår möjlighet att ta pauser under dagen, att ha tillräckligt med tid för återhämtning mellan arbetspassen och möjlighet att ta ut avtalsenlig semester. </a:t>
            </a:r>
            <a:r>
              <a:rPr lang="en-US">
                <a:cs typeface="Calibri"/>
              </a:rPr>
              <a:t>Pauser i arbetet är inte endast fikaraster utan även stunder när man får variation i arbetet genom exempelvis andra arbetsuppgifter (har man ett arbete som är känslomässigt påfrestande kan man variera med rutinmässiga uppgifter). Variation I tempo under arbetsdagen är också att ett bra sätt att skapa variation.</a:t>
            </a:r>
            <a:endParaRPr lang="en-US">
              <a:cs typeface="Arial"/>
            </a:endParaRPr>
          </a:p>
          <a:p>
            <a:pPr marL="0" indent="0">
              <a:buNone/>
            </a:pPr>
            <a:endParaRPr lang="sv-SE"/>
          </a:p>
        </p:txBody>
      </p:sp>
      <p:graphicFrame>
        <p:nvGraphicFramePr>
          <p:cNvPr id="4" name="Tabell 7">
            <a:extLst>
              <a:ext uri="{FF2B5EF4-FFF2-40B4-BE49-F238E27FC236}">
                <a16:creationId xmlns:a16="http://schemas.microsoft.com/office/drawing/2014/main" id="{B2D93DAB-4844-4918-BA5C-C5528734BEF7}"/>
              </a:ext>
            </a:extLst>
          </p:cNvPr>
          <p:cNvGraphicFramePr>
            <a:graphicFrameLocks noGrp="1"/>
          </p:cNvGraphicFramePr>
          <p:nvPr>
            <p:extLst>
              <p:ext uri="{D42A27DB-BD31-4B8C-83A1-F6EECF244321}">
                <p14:modId xmlns:p14="http://schemas.microsoft.com/office/powerpoint/2010/main" val="2103038991"/>
              </p:ext>
            </p:extLst>
          </p:nvPr>
        </p:nvGraphicFramePr>
        <p:xfrm>
          <a:off x="817251" y="4028263"/>
          <a:ext cx="10506423" cy="1951155"/>
        </p:xfrm>
        <a:graphic>
          <a:graphicData uri="http://schemas.openxmlformats.org/drawingml/2006/table">
            <a:tbl>
              <a:tblPr>
                <a:tableStyleId>{616DA210-FB5B-4158-B5E0-FEB733F419BA}</a:tableStyleId>
              </a:tblPr>
              <a:tblGrid>
                <a:gridCol w="3530345">
                  <a:extLst>
                    <a:ext uri="{9D8B030D-6E8A-4147-A177-3AD203B41FA5}">
                      <a16:colId xmlns:a16="http://schemas.microsoft.com/office/drawing/2014/main" val="523995387"/>
                    </a:ext>
                  </a:extLst>
                </a:gridCol>
                <a:gridCol w="1745022">
                  <a:extLst>
                    <a:ext uri="{9D8B030D-6E8A-4147-A177-3AD203B41FA5}">
                      <a16:colId xmlns:a16="http://schemas.microsoft.com/office/drawing/2014/main" val="1428046545"/>
                    </a:ext>
                  </a:extLst>
                </a:gridCol>
                <a:gridCol w="1775441">
                  <a:extLst>
                    <a:ext uri="{9D8B030D-6E8A-4147-A177-3AD203B41FA5}">
                      <a16:colId xmlns:a16="http://schemas.microsoft.com/office/drawing/2014/main" val="3307574375"/>
                    </a:ext>
                  </a:extLst>
                </a:gridCol>
                <a:gridCol w="3455615">
                  <a:extLst>
                    <a:ext uri="{9D8B030D-6E8A-4147-A177-3AD203B41FA5}">
                      <a16:colId xmlns:a16="http://schemas.microsoft.com/office/drawing/2014/main" val="844520934"/>
                    </a:ext>
                  </a:extLst>
                </a:gridCol>
              </a:tblGrid>
              <a:tr h="697419">
                <a:tc>
                  <a:txBody>
                    <a:bodyPr/>
                    <a:lstStyle/>
                    <a:p>
                      <a:endParaRPr lang="sv-SE" sz="1800" b="1"/>
                    </a:p>
                  </a:txBody>
                  <a:tcPr/>
                </a:tc>
                <a:tc>
                  <a:txBody>
                    <a:bodyPr/>
                    <a:lstStyle/>
                    <a:p>
                      <a:r>
                        <a:rPr lang="sv-SE" sz="1800" b="1"/>
                        <a:t>Fungerar bra</a:t>
                      </a:r>
                    </a:p>
                  </a:txBody>
                  <a:tcPr>
                    <a:solidFill>
                      <a:srgbClr val="00B050"/>
                    </a:solidFill>
                  </a:tcPr>
                </a:tc>
                <a:tc>
                  <a:txBody>
                    <a:bodyPr/>
                    <a:lstStyle/>
                    <a:p>
                      <a:r>
                        <a:rPr lang="sv-SE" sz="1800" b="1"/>
                        <a:t>Kan förbättras</a:t>
                      </a:r>
                    </a:p>
                  </a:txBody>
                  <a:tcPr>
                    <a:solidFill>
                      <a:srgbClr val="C00000"/>
                    </a:solidFill>
                  </a:tcPr>
                </a:tc>
                <a:tc>
                  <a:txBody>
                    <a:bodyPr/>
                    <a:lstStyle/>
                    <a:p>
                      <a:r>
                        <a:rPr lang="sv-SE" sz="1800" b="1"/>
                        <a:t>Kommentar</a:t>
                      </a:r>
                    </a:p>
                  </a:txBody>
                  <a:tcPr/>
                </a:tc>
                <a:extLst>
                  <a:ext uri="{0D108BD9-81ED-4DB2-BD59-A6C34878D82A}">
                    <a16:rowId xmlns:a16="http://schemas.microsoft.com/office/drawing/2014/main" val="3473477145"/>
                  </a:ext>
                </a:extLst>
              </a:tr>
              <a:tr h="1253736">
                <a:tc>
                  <a:txBody>
                    <a:bodyPr/>
                    <a:lstStyle/>
                    <a:p>
                      <a:pPr marL="0" marR="0" lvl="0" indent="0" algn="l" defTabSz="914332" rtl="0" eaLnBrk="1" fontAlgn="auto" latinLnBrk="0" hangingPunct="1">
                        <a:lnSpc>
                          <a:spcPct val="100000"/>
                        </a:lnSpc>
                        <a:spcBef>
                          <a:spcPts val="0"/>
                        </a:spcBef>
                        <a:spcAft>
                          <a:spcPts val="0"/>
                        </a:spcAft>
                        <a:buClrTx/>
                        <a:buSzTx/>
                        <a:buFontTx/>
                        <a:buNone/>
                        <a:tabLst/>
                        <a:defRPr/>
                      </a:pPr>
                      <a:r>
                        <a:rPr lang="sv-SE" sz="1600" b="0">
                          <a:effectLst/>
                        </a:rPr>
                        <a:t>Vi har oftast möjlighet att ta de pauser som behövs under och mellan arbetspass.</a:t>
                      </a:r>
                    </a:p>
                    <a:p>
                      <a:endParaRPr lang="sv-SE" sz="1600"/>
                    </a:p>
                  </a:txBody>
                  <a:tcPr/>
                </a:tc>
                <a:tc>
                  <a:txBody>
                    <a:bodyPr/>
                    <a:lstStyle/>
                    <a:p>
                      <a:endParaRPr lang="sv-SE"/>
                    </a:p>
                  </a:txBody>
                  <a:tcPr>
                    <a:solidFill>
                      <a:srgbClr val="00B050"/>
                    </a:solidFill>
                  </a:tcPr>
                </a:tc>
                <a:tc>
                  <a:txBody>
                    <a:bodyPr/>
                    <a:lstStyle/>
                    <a:p>
                      <a:endParaRPr lang="sv-SE"/>
                    </a:p>
                  </a:txBody>
                  <a:tcPr>
                    <a:solidFill>
                      <a:srgbClr val="C00000"/>
                    </a:solidFill>
                  </a:tcPr>
                </a:tc>
                <a:tc>
                  <a:txBody>
                    <a:bodyPr/>
                    <a:lstStyle/>
                    <a:p>
                      <a:endParaRPr lang="sv-SE"/>
                    </a:p>
                  </a:txBody>
                  <a:tcPr/>
                </a:tc>
                <a:extLst>
                  <a:ext uri="{0D108BD9-81ED-4DB2-BD59-A6C34878D82A}">
                    <a16:rowId xmlns:a16="http://schemas.microsoft.com/office/drawing/2014/main" val="2907318829"/>
                  </a:ext>
                </a:extLst>
              </a:tr>
            </a:tbl>
          </a:graphicData>
        </a:graphic>
      </p:graphicFrame>
      <p:sp>
        <p:nvSpPr>
          <p:cNvPr id="7" name="Tankebubbla: moln 6">
            <a:extLst>
              <a:ext uri="{FF2B5EF4-FFF2-40B4-BE49-F238E27FC236}">
                <a16:creationId xmlns:a16="http://schemas.microsoft.com/office/drawing/2014/main" id="{0F49B8EE-2E11-4D61-97A1-5C85F5EE8C4B}"/>
              </a:ext>
            </a:extLst>
          </p:cNvPr>
          <p:cNvSpPr/>
          <p:nvPr/>
        </p:nvSpPr>
        <p:spPr>
          <a:xfrm>
            <a:off x="4565586" y="161297"/>
            <a:ext cx="3826020" cy="1434570"/>
          </a:xfrm>
          <a:prstGeom prst="cloudCallout">
            <a:avLst/>
          </a:prstGeom>
          <a:solidFill>
            <a:schemeClr val="accent6">
              <a:lumMod val="20000"/>
              <a:lumOff val="80000"/>
            </a:schemeClr>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u="sng">
              <a:solidFill>
                <a:schemeClr val="tx1">
                  <a:lumMod val="50000"/>
                </a:schemeClr>
              </a:solidFill>
            </a:endParaRPr>
          </a:p>
          <a:p>
            <a:pPr algn="ctr"/>
            <a:r>
              <a:rPr lang="sv-SE" u="sng">
                <a:solidFill>
                  <a:schemeClr val="tx1">
                    <a:lumMod val="50000"/>
                  </a:schemeClr>
                </a:solidFill>
              </a:rPr>
              <a:t>Stödmaterial:</a:t>
            </a:r>
          </a:p>
          <a:p>
            <a:pPr algn="ctr"/>
            <a:r>
              <a:rPr lang="sv-SE" u="sng">
                <a:solidFill>
                  <a:schemeClr val="tx1">
                    <a:lumMod val="50000"/>
                  </a:schemeClr>
                </a:solidFill>
                <a:hlinkClick r:id="rId3"/>
              </a:rPr>
              <a:t>Återhämtning- Sunt arbetsliv</a:t>
            </a:r>
            <a:endParaRPr lang="sv-SE" u="sng">
              <a:solidFill>
                <a:schemeClr val="tx1">
                  <a:lumMod val="50000"/>
                </a:schemeClr>
              </a:solidFill>
            </a:endParaRPr>
          </a:p>
          <a:p>
            <a:pPr algn="ctr"/>
            <a:endParaRPr lang="sv-SE" u="sng">
              <a:solidFill>
                <a:schemeClr val="tx1">
                  <a:lumMod val="50000"/>
                </a:schemeClr>
              </a:solidFill>
            </a:endParaRPr>
          </a:p>
        </p:txBody>
      </p:sp>
    </p:spTree>
    <p:extLst>
      <p:ext uri="{BB962C8B-B14F-4D97-AF65-F5344CB8AC3E}">
        <p14:creationId xmlns:p14="http://schemas.microsoft.com/office/powerpoint/2010/main" val="13858693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EE0C912-B58F-4191-80B6-E51C50F1E8FF}"/>
              </a:ext>
            </a:extLst>
          </p:cNvPr>
          <p:cNvSpPr>
            <a:spLocks noGrp="1"/>
          </p:cNvSpPr>
          <p:nvPr>
            <p:ph type="title"/>
          </p:nvPr>
        </p:nvSpPr>
        <p:spPr/>
        <p:txBody>
          <a:bodyPr>
            <a:normAutofit fontScale="90000"/>
          </a:bodyPr>
          <a:lstStyle/>
          <a:p>
            <a:br>
              <a:rPr lang="sv-SE" b="0" i="0">
                <a:solidFill>
                  <a:srgbClr val="333333"/>
                </a:solidFill>
                <a:effectLst/>
                <a:latin typeface="chevinpro-medium"/>
              </a:rPr>
            </a:br>
            <a:br>
              <a:rPr lang="sv-SE" b="0" i="0">
                <a:solidFill>
                  <a:srgbClr val="333333"/>
                </a:solidFill>
                <a:effectLst/>
                <a:latin typeface="chevinpro-medium"/>
              </a:rPr>
            </a:br>
            <a:r>
              <a:rPr lang="sv-SE" b="0" i="0">
                <a:solidFill>
                  <a:srgbClr val="333333"/>
                </a:solidFill>
                <a:effectLst/>
              </a:rPr>
              <a:t>Utveckling och lärande</a:t>
            </a:r>
            <a:br>
              <a:rPr lang="sv-SE" b="0" i="0">
                <a:solidFill>
                  <a:srgbClr val="333333"/>
                </a:solidFill>
                <a:effectLst/>
                <a:latin typeface="chevinpro-medium"/>
              </a:rPr>
            </a:br>
            <a:br>
              <a:rPr lang="sv-SE" b="0" i="0">
                <a:solidFill>
                  <a:srgbClr val="333333"/>
                </a:solidFill>
                <a:effectLst/>
                <a:latin typeface="chevinpro-medium"/>
              </a:rPr>
            </a:br>
            <a:endParaRPr lang="sv-SE"/>
          </a:p>
        </p:txBody>
      </p:sp>
      <p:sp>
        <p:nvSpPr>
          <p:cNvPr id="3" name="Platshållare för innehåll 2">
            <a:extLst>
              <a:ext uri="{FF2B5EF4-FFF2-40B4-BE49-F238E27FC236}">
                <a16:creationId xmlns:a16="http://schemas.microsoft.com/office/drawing/2014/main" id="{EB65A03E-DB06-4942-95B6-72E889FC7828}"/>
              </a:ext>
            </a:extLst>
          </p:cNvPr>
          <p:cNvSpPr>
            <a:spLocks noGrp="1"/>
          </p:cNvSpPr>
          <p:nvPr>
            <p:ph sz="half" idx="1"/>
          </p:nvPr>
        </p:nvSpPr>
        <p:spPr>
          <a:xfrm>
            <a:off x="407987" y="1736729"/>
            <a:ext cx="10630650" cy="4176710"/>
          </a:xfrm>
        </p:spPr>
        <p:txBody>
          <a:bodyPr/>
          <a:lstStyle/>
          <a:p>
            <a:pPr marL="0" indent="0">
              <a:buNone/>
            </a:pPr>
            <a:r>
              <a:rPr lang="sv-SE" b="0" i="0">
                <a:solidFill>
                  <a:srgbClr val="333333"/>
                </a:solidFill>
                <a:effectLst/>
              </a:rPr>
              <a:t>Handlar om utveckling och lärande i arbetet, både individuellt och kollektivt. Att vårt arbete erbjuder tillfällen för egen och gemensam reflektion, utveckling och lärande.</a:t>
            </a:r>
            <a:endParaRPr lang="sv-SE"/>
          </a:p>
        </p:txBody>
      </p:sp>
      <p:graphicFrame>
        <p:nvGraphicFramePr>
          <p:cNvPr id="5" name="Tabell 5">
            <a:extLst>
              <a:ext uri="{FF2B5EF4-FFF2-40B4-BE49-F238E27FC236}">
                <a16:creationId xmlns:a16="http://schemas.microsoft.com/office/drawing/2014/main" id="{8B259DB9-B8B1-4CF9-8B31-230961B42390}"/>
              </a:ext>
            </a:extLst>
          </p:cNvPr>
          <p:cNvGraphicFramePr>
            <a:graphicFrameLocks noGrp="1"/>
          </p:cNvGraphicFramePr>
          <p:nvPr>
            <p:ph sz="half" idx="2"/>
            <p:extLst>
              <p:ext uri="{D42A27DB-BD31-4B8C-83A1-F6EECF244321}">
                <p14:modId xmlns:p14="http://schemas.microsoft.com/office/powerpoint/2010/main" val="1591273208"/>
              </p:ext>
            </p:extLst>
          </p:nvPr>
        </p:nvGraphicFramePr>
        <p:xfrm>
          <a:off x="534010" y="3331438"/>
          <a:ext cx="10819180" cy="2103756"/>
        </p:xfrm>
        <a:graphic>
          <a:graphicData uri="http://schemas.openxmlformats.org/drawingml/2006/table">
            <a:tbl>
              <a:tblPr firstRow="1" bandRow="1">
                <a:tableStyleId>{5940675A-B579-460E-94D1-54222C63F5DA}</a:tableStyleId>
              </a:tblPr>
              <a:tblGrid>
                <a:gridCol w="3555187">
                  <a:extLst>
                    <a:ext uri="{9D8B030D-6E8A-4147-A177-3AD203B41FA5}">
                      <a16:colId xmlns:a16="http://schemas.microsoft.com/office/drawing/2014/main" val="3619140160"/>
                    </a:ext>
                  </a:extLst>
                </a:gridCol>
                <a:gridCol w="1709047">
                  <a:extLst>
                    <a:ext uri="{9D8B030D-6E8A-4147-A177-3AD203B41FA5}">
                      <a16:colId xmlns:a16="http://schemas.microsoft.com/office/drawing/2014/main" val="2613449487"/>
                    </a:ext>
                  </a:extLst>
                </a:gridCol>
                <a:gridCol w="1751042">
                  <a:extLst>
                    <a:ext uri="{9D8B030D-6E8A-4147-A177-3AD203B41FA5}">
                      <a16:colId xmlns:a16="http://schemas.microsoft.com/office/drawing/2014/main" val="923388311"/>
                    </a:ext>
                  </a:extLst>
                </a:gridCol>
                <a:gridCol w="3803904">
                  <a:extLst>
                    <a:ext uri="{9D8B030D-6E8A-4147-A177-3AD203B41FA5}">
                      <a16:colId xmlns:a16="http://schemas.microsoft.com/office/drawing/2014/main" val="575836018"/>
                    </a:ext>
                  </a:extLst>
                </a:gridCol>
              </a:tblGrid>
              <a:tr h="653507">
                <a:tc>
                  <a:txBody>
                    <a:bodyPr/>
                    <a:lstStyle/>
                    <a:p>
                      <a:endParaRPr lang="sv-SE" sz="1800" b="1"/>
                    </a:p>
                  </a:txBody>
                  <a:tcPr/>
                </a:tc>
                <a:tc>
                  <a:txBody>
                    <a:bodyPr/>
                    <a:lstStyle/>
                    <a:p>
                      <a:pPr algn="l"/>
                      <a:r>
                        <a:rPr lang="sv-SE" sz="1800" b="1"/>
                        <a:t>Fungerar bra</a:t>
                      </a:r>
                    </a:p>
                  </a:txBody>
                  <a:tcPr>
                    <a:solidFill>
                      <a:srgbClr val="00B050"/>
                    </a:solidFill>
                  </a:tcPr>
                </a:tc>
                <a:tc>
                  <a:txBody>
                    <a:bodyPr/>
                    <a:lstStyle/>
                    <a:p>
                      <a:r>
                        <a:rPr lang="sv-SE" sz="1800" b="1"/>
                        <a:t>Kan förbättras</a:t>
                      </a:r>
                    </a:p>
                  </a:txBody>
                  <a:tcPr>
                    <a:solidFill>
                      <a:srgbClr val="C00000"/>
                    </a:solidFill>
                  </a:tcPr>
                </a:tc>
                <a:tc>
                  <a:txBody>
                    <a:bodyPr/>
                    <a:lstStyle/>
                    <a:p>
                      <a:r>
                        <a:rPr lang="sv-SE" sz="1800" b="1"/>
                        <a:t>Kommentar</a:t>
                      </a:r>
                    </a:p>
                  </a:txBody>
                  <a:tcPr/>
                </a:tc>
                <a:extLst>
                  <a:ext uri="{0D108BD9-81ED-4DB2-BD59-A6C34878D82A}">
                    <a16:rowId xmlns:a16="http://schemas.microsoft.com/office/drawing/2014/main" val="4234449665"/>
                  </a:ext>
                </a:extLst>
              </a:tr>
              <a:tr h="1450249">
                <a:tc>
                  <a:txBody>
                    <a:bodyPr/>
                    <a:lstStyle/>
                    <a:p>
                      <a:pPr marL="0" marR="0" lvl="0" indent="0" algn="l" defTabSz="914332" rtl="0" eaLnBrk="1" fontAlgn="auto" latinLnBrk="0" hangingPunct="1">
                        <a:lnSpc>
                          <a:spcPct val="100000"/>
                        </a:lnSpc>
                        <a:spcBef>
                          <a:spcPts val="0"/>
                        </a:spcBef>
                        <a:spcAft>
                          <a:spcPts val="0"/>
                        </a:spcAft>
                        <a:buClrTx/>
                        <a:buSzTx/>
                        <a:buFontTx/>
                        <a:buNone/>
                        <a:tabLst/>
                        <a:defRPr/>
                      </a:pPr>
                      <a:r>
                        <a:rPr lang="sv-SE" sz="1600" b="0">
                          <a:effectLst/>
                        </a:rPr>
                        <a:t>Vi har ofta möjlighet till reflektion, utveckling och lärande i arbetet.</a:t>
                      </a:r>
                    </a:p>
                  </a:txBody>
                  <a:tcPr/>
                </a:tc>
                <a:tc>
                  <a:txBody>
                    <a:bodyPr/>
                    <a:lstStyle/>
                    <a:p>
                      <a:endParaRPr lang="sv-SE"/>
                    </a:p>
                  </a:txBody>
                  <a:tcPr>
                    <a:solidFill>
                      <a:srgbClr val="00B050"/>
                    </a:solidFill>
                  </a:tcPr>
                </a:tc>
                <a:tc>
                  <a:txBody>
                    <a:bodyPr/>
                    <a:lstStyle/>
                    <a:p>
                      <a:endParaRPr lang="sv-SE"/>
                    </a:p>
                  </a:txBody>
                  <a:tcPr>
                    <a:solidFill>
                      <a:srgbClr val="C00000"/>
                    </a:solidFill>
                  </a:tcPr>
                </a:tc>
                <a:tc>
                  <a:txBody>
                    <a:bodyPr/>
                    <a:lstStyle/>
                    <a:p>
                      <a:endParaRPr lang="sv-SE"/>
                    </a:p>
                  </a:txBody>
                  <a:tcPr/>
                </a:tc>
                <a:extLst>
                  <a:ext uri="{0D108BD9-81ED-4DB2-BD59-A6C34878D82A}">
                    <a16:rowId xmlns:a16="http://schemas.microsoft.com/office/drawing/2014/main" val="4006732705"/>
                  </a:ext>
                </a:extLst>
              </a:tr>
            </a:tbl>
          </a:graphicData>
        </a:graphic>
      </p:graphicFrame>
      <p:sp>
        <p:nvSpPr>
          <p:cNvPr id="6" name="Tankebubbla: moln 5">
            <a:extLst>
              <a:ext uri="{FF2B5EF4-FFF2-40B4-BE49-F238E27FC236}">
                <a16:creationId xmlns:a16="http://schemas.microsoft.com/office/drawing/2014/main" id="{CAF86BB4-E034-4519-A469-4D978A28B47D}"/>
              </a:ext>
            </a:extLst>
          </p:cNvPr>
          <p:cNvSpPr/>
          <p:nvPr/>
        </p:nvSpPr>
        <p:spPr>
          <a:xfrm>
            <a:off x="5199321" y="56472"/>
            <a:ext cx="5263116" cy="1433639"/>
          </a:xfrm>
          <a:prstGeom prst="cloudCallout">
            <a:avLst/>
          </a:prstGeom>
          <a:solidFill>
            <a:schemeClr val="accent6">
              <a:lumMod val="20000"/>
              <a:lumOff val="80000"/>
            </a:schemeClr>
          </a:solidFill>
          <a:ln/>
        </p:spPr>
        <p:style>
          <a:lnRef idx="3">
            <a:schemeClr val="lt1"/>
          </a:lnRef>
          <a:fillRef idx="1">
            <a:schemeClr val="accent1"/>
          </a:fillRef>
          <a:effectRef idx="1">
            <a:schemeClr val="accent1"/>
          </a:effectRef>
          <a:fontRef idx="minor">
            <a:schemeClr val="lt1"/>
          </a:fontRef>
        </p:style>
        <p:txBody>
          <a:bodyPr lIns="91440" tIns="45720" rIns="91440" bIns="45720" rtlCol="0" anchor="ctr"/>
          <a:lstStyle/>
          <a:p>
            <a:pPr algn="ctr"/>
            <a:r>
              <a:rPr lang="sv-SE">
                <a:solidFill>
                  <a:schemeClr val="tx1"/>
                </a:solidFill>
                <a:cs typeface="Arial"/>
              </a:rPr>
              <a:t>Stödmaterial</a:t>
            </a:r>
          </a:p>
          <a:p>
            <a:pPr algn="ctr"/>
            <a:r>
              <a:rPr lang="sv-SE">
                <a:solidFill>
                  <a:schemeClr val="tx1"/>
                </a:solidFill>
                <a:cs typeface="Arial"/>
                <a:hlinkClick r:id="rId2"/>
              </a:rPr>
              <a:t>Utvecklingssamtal</a:t>
            </a:r>
            <a:endParaRPr lang="sv-SE">
              <a:solidFill>
                <a:schemeClr val="tx1"/>
              </a:solidFill>
              <a:cs typeface="Arial"/>
            </a:endParaRPr>
          </a:p>
          <a:p>
            <a:pPr algn="ctr"/>
            <a:r>
              <a:rPr lang="sv-SE">
                <a:solidFill>
                  <a:schemeClr val="tx1"/>
                </a:solidFill>
                <a:cs typeface="Arial"/>
                <a:hlinkClick r:id="rId3"/>
              </a:rPr>
              <a:t>Alla kan bidra till lärande- Sunt arbetsliv</a:t>
            </a:r>
            <a:endParaRPr lang="sv-SE">
              <a:solidFill>
                <a:schemeClr val="tx1"/>
              </a:solidFill>
              <a:cs typeface="Arial"/>
            </a:endParaRPr>
          </a:p>
        </p:txBody>
      </p:sp>
    </p:spTree>
    <p:extLst>
      <p:ext uri="{BB962C8B-B14F-4D97-AF65-F5344CB8AC3E}">
        <p14:creationId xmlns:p14="http://schemas.microsoft.com/office/powerpoint/2010/main" val="10253951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EE0C912-B58F-4191-80B6-E51C50F1E8FF}"/>
              </a:ext>
            </a:extLst>
          </p:cNvPr>
          <p:cNvSpPr>
            <a:spLocks noGrp="1"/>
          </p:cNvSpPr>
          <p:nvPr>
            <p:ph type="title"/>
          </p:nvPr>
        </p:nvSpPr>
        <p:spPr/>
        <p:txBody>
          <a:bodyPr>
            <a:normAutofit fontScale="90000"/>
          </a:bodyPr>
          <a:lstStyle/>
          <a:p>
            <a:br>
              <a:rPr lang="sv-SE" b="0" i="0">
                <a:solidFill>
                  <a:srgbClr val="333333"/>
                </a:solidFill>
                <a:effectLst/>
                <a:latin typeface="chevinpro-medium"/>
              </a:rPr>
            </a:br>
            <a:br>
              <a:rPr lang="sv-SE" b="0" i="0">
                <a:solidFill>
                  <a:srgbClr val="333333"/>
                </a:solidFill>
                <a:effectLst/>
                <a:latin typeface="chevinpro-medium"/>
              </a:rPr>
            </a:br>
            <a:r>
              <a:rPr lang="sv-SE" b="0" i="0">
                <a:solidFill>
                  <a:srgbClr val="333333"/>
                </a:solidFill>
                <a:effectLst/>
              </a:rPr>
              <a:t>Delaktighet</a:t>
            </a:r>
            <a:br>
              <a:rPr lang="sv-SE" b="0" i="0">
                <a:solidFill>
                  <a:srgbClr val="333333"/>
                </a:solidFill>
                <a:effectLst/>
                <a:latin typeface="chevinpro-medium"/>
              </a:rPr>
            </a:br>
            <a:endParaRPr lang="sv-SE"/>
          </a:p>
        </p:txBody>
      </p:sp>
      <p:sp>
        <p:nvSpPr>
          <p:cNvPr id="3" name="Platshållare för innehåll 2">
            <a:extLst>
              <a:ext uri="{FF2B5EF4-FFF2-40B4-BE49-F238E27FC236}">
                <a16:creationId xmlns:a16="http://schemas.microsoft.com/office/drawing/2014/main" id="{EB65A03E-DB06-4942-95B6-72E889FC7828}"/>
              </a:ext>
            </a:extLst>
          </p:cNvPr>
          <p:cNvSpPr>
            <a:spLocks noGrp="1"/>
          </p:cNvSpPr>
          <p:nvPr>
            <p:ph sz="half" idx="1"/>
          </p:nvPr>
        </p:nvSpPr>
        <p:spPr>
          <a:xfrm>
            <a:off x="407987" y="1736729"/>
            <a:ext cx="11011039" cy="4176710"/>
          </a:xfrm>
        </p:spPr>
        <p:txBody>
          <a:bodyPr/>
          <a:lstStyle/>
          <a:p>
            <a:pPr marL="0" indent="0">
              <a:buNone/>
            </a:pPr>
            <a:r>
              <a:rPr lang="sv-SE" b="0" i="0">
                <a:solidFill>
                  <a:srgbClr val="333333"/>
                </a:solidFill>
                <a:effectLst/>
              </a:rPr>
              <a:t>Handlar om möjligheten att vara delaktig i verksamheten, till exempel när det gäller arbetsmiljöfrågor. Att det finns fungerande arbetsplatsträffar och/eller andra typer av möten där vi som medarbetare har möjlighet att vara delaktiga.</a:t>
            </a:r>
            <a:endParaRPr lang="sv-SE"/>
          </a:p>
        </p:txBody>
      </p:sp>
      <p:graphicFrame>
        <p:nvGraphicFramePr>
          <p:cNvPr id="5" name="Tabell 5">
            <a:extLst>
              <a:ext uri="{FF2B5EF4-FFF2-40B4-BE49-F238E27FC236}">
                <a16:creationId xmlns:a16="http://schemas.microsoft.com/office/drawing/2014/main" id="{8B259DB9-B8B1-4CF9-8B31-230961B42390}"/>
              </a:ext>
            </a:extLst>
          </p:cNvPr>
          <p:cNvGraphicFramePr>
            <a:graphicFrameLocks noGrp="1"/>
          </p:cNvGraphicFramePr>
          <p:nvPr>
            <p:ph sz="half" idx="2"/>
            <p:extLst>
              <p:ext uri="{D42A27DB-BD31-4B8C-83A1-F6EECF244321}">
                <p14:modId xmlns:p14="http://schemas.microsoft.com/office/powerpoint/2010/main" val="1967036943"/>
              </p:ext>
            </p:extLst>
          </p:nvPr>
        </p:nvGraphicFramePr>
        <p:xfrm>
          <a:off x="407987" y="3429000"/>
          <a:ext cx="10191738" cy="1713586"/>
        </p:xfrm>
        <a:graphic>
          <a:graphicData uri="http://schemas.openxmlformats.org/drawingml/2006/table">
            <a:tbl>
              <a:tblPr firstRow="1" bandRow="1">
                <a:tableStyleId>{5940675A-B579-460E-94D1-54222C63F5DA}</a:tableStyleId>
              </a:tblPr>
              <a:tblGrid>
                <a:gridCol w="3483699">
                  <a:extLst>
                    <a:ext uri="{9D8B030D-6E8A-4147-A177-3AD203B41FA5}">
                      <a16:colId xmlns:a16="http://schemas.microsoft.com/office/drawing/2014/main" val="3619140160"/>
                    </a:ext>
                  </a:extLst>
                </a:gridCol>
                <a:gridCol w="1744057">
                  <a:extLst>
                    <a:ext uri="{9D8B030D-6E8A-4147-A177-3AD203B41FA5}">
                      <a16:colId xmlns:a16="http://schemas.microsoft.com/office/drawing/2014/main" val="2613449487"/>
                    </a:ext>
                  </a:extLst>
                </a:gridCol>
                <a:gridCol w="1789185">
                  <a:extLst>
                    <a:ext uri="{9D8B030D-6E8A-4147-A177-3AD203B41FA5}">
                      <a16:colId xmlns:a16="http://schemas.microsoft.com/office/drawing/2014/main" val="923388311"/>
                    </a:ext>
                  </a:extLst>
                </a:gridCol>
                <a:gridCol w="3174797">
                  <a:extLst>
                    <a:ext uri="{9D8B030D-6E8A-4147-A177-3AD203B41FA5}">
                      <a16:colId xmlns:a16="http://schemas.microsoft.com/office/drawing/2014/main" val="575836018"/>
                    </a:ext>
                  </a:extLst>
                </a:gridCol>
              </a:tblGrid>
              <a:tr h="532305">
                <a:tc>
                  <a:txBody>
                    <a:bodyPr/>
                    <a:lstStyle/>
                    <a:p>
                      <a:endParaRPr lang="sv-SE" sz="1800" b="1"/>
                    </a:p>
                  </a:txBody>
                  <a:tcPr/>
                </a:tc>
                <a:tc>
                  <a:txBody>
                    <a:bodyPr/>
                    <a:lstStyle/>
                    <a:p>
                      <a:pPr algn="l"/>
                      <a:r>
                        <a:rPr lang="sv-SE" sz="1800" b="1"/>
                        <a:t>Fungerar bra</a:t>
                      </a:r>
                    </a:p>
                  </a:txBody>
                  <a:tcPr>
                    <a:solidFill>
                      <a:srgbClr val="00B050"/>
                    </a:solidFill>
                  </a:tcPr>
                </a:tc>
                <a:tc>
                  <a:txBody>
                    <a:bodyPr/>
                    <a:lstStyle/>
                    <a:p>
                      <a:r>
                        <a:rPr lang="sv-SE" sz="1800" b="1"/>
                        <a:t>Kan förbättras</a:t>
                      </a:r>
                    </a:p>
                  </a:txBody>
                  <a:tcPr>
                    <a:solidFill>
                      <a:srgbClr val="C00000"/>
                    </a:solidFill>
                  </a:tcPr>
                </a:tc>
                <a:tc>
                  <a:txBody>
                    <a:bodyPr/>
                    <a:lstStyle/>
                    <a:p>
                      <a:r>
                        <a:rPr lang="sv-SE" sz="1800" b="1"/>
                        <a:t>Kommentar</a:t>
                      </a:r>
                    </a:p>
                  </a:txBody>
                  <a:tcPr/>
                </a:tc>
                <a:extLst>
                  <a:ext uri="{0D108BD9-81ED-4DB2-BD59-A6C34878D82A}">
                    <a16:rowId xmlns:a16="http://schemas.microsoft.com/office/drawing/2014/main" val="4234449665"/>
                  </a:ext>
                </a:extLst>
              </a:tr>
              <a:tr h="1181281">
                <a:tc>
                  <a:txBody>
                    <a:bodyPr/>
                    <a:lstStyle/>
                    <a:p>
                      <a:pPr marL="0" marR="0" lvl="0" indent="0" algn="l" defTabSz="914332" rtl="0" eaLnBrk="1" fontAlgn="auto" latinLnBrk="0" hangingPunct="1">
                        <a:lnSpc>
                          <a:spcPct val="100000"/>
                        </a:lnSpc>
                        <a:spcBef>
                          <a:spcPts val="0"/>
                        </a:spcBef>
                        <a:spcAft>
                          <a:spcPts val="0"/>
                        </a:spcAft>
                        <a:buClrTx/>
                        <a:buSzTx/>
                        <a:buFontTx/>
                        <a:buNone/>
                        <a:tabLst/>
                        <a:defRPr/>
                      </a:pPr>
                      <a:r>
                        <a:rPr lang="sv-SE" sz="1800" b="0" i="0" kern="1200">
                          <a:solidFill>
                            <a:schemeClr val="tx1"/>
                          </a:solidFill>
                          <a:effectLst/>
                          <a:latin typeface="+mn-lt"/>
                          <a:ea typeface="+mn-ea"/>
                          <a:cs typeface="+mn-cs"/>
                        </a:rPr>
                        <a:t>Vi har fungerande arbetsplatsträffar där medarbetarna är delaktiga.</a:t>
                      </a:r>
                      <a:endParaRPr lang="sv-SE" sz="1600" b="0">
                        <a:effectLst/>
                      </a:endParaRPr>
                    </a:p>
                  </a:txBody>
                  <a:tcPr/>
                </a:tc>
                <a:tc>
                  <a:txBody>
                    <a:bodyPr/>
                    <a:lstStyle/>
                    <a:p>
                      <a:endParaRPr lang="sv-SE"/>
                    </a:p>
                  </a:txBody>
                  <a:tcPr>
                    <a:solidFill>
                      <a:srgbClr val="00B050"/>
                    </a:solidFill>
                  </a:tcPr>
                </a:tc>
                <a:tc>
                  <a:txBody>
                    <a:bodyPr/>
                    <a:lstStyle/>
                    <a:p>
                      <a:endParaRPr lang="sv-SE"/>
                    </a:p>
                  </a:txBody>
                  <a:tcPr>
                    <a:solidFill>
                      <a:srgbClr val="C00000"/>
                    </a:solidFill>
                  </a:tcPr>
                </a:tc>
                <a:tc>
                  <a:txBody>
                    <a:bodyPr/>
                    <a:lstStyle/>
                    <a:p>
                      <a:endParaRPr lang="sv-SE"/>
                    </a:p>
                  </a:txBody>
                  <a:tcPr/>
                </a:tc>
                <a:extLst>
                  <a:ext uri="{0D108BD9-81ED-4DB2-BD59-A6C34878D82A}">
                    <a16:rowId xmlns:a16="http://schemas.microsoft.com/office/drawing/2014/main" val="4006732705"/>
                  </a:ext>
                </a:extLst>
              </a:tr>
            </a:tbl>
          </a:graphicData>
        </a:graphic>
      </p:graphicFrame>
      <p:sp>
        <p:nvSpPr>
          <p:cNvPr id="6" name="Tankebubbla: moln 5">
            <a:extLst>
              <a:ext uri="{FF2B5EF4-FFF2-40B4-BE49-F238E27FC236}">
                <a16:creationId xmlns:a16="http://schemas.microsoft.com/office/drawing/2014/main" id="{FD7E83CB-2DB5-43B0-8B2D-E6164D81458B}"/>
              </a:ext>
            </a:extLst>
          </p:cNvPr>
          <p:cNvSpPr/>
          <p:nvPr/>
        </p:nvSpPr>
        <p:spPr>
          <a:xfrm>
            <a:off x="4893162" y="165959"/>
            <a:ext cx="3771014" cy="1433639"/>
          </a:xfrm>
          <a:prstGeom prst="cloudCallout">
            <a:avLst/>
          </a:prstGeom>
          <a:solidFill>
            <a:schemeClr val="accent6">
              <a:lumMod val="20000"/>
              <a:lumOff val="80000"/>
            </a:schemeClr>
          </a:solidFill>
          <a:ln/>
        </p:spPr>
        <p:style>
          <a:lnRef idx="3">
            <a:schemeClr val="lt1"/>
          </a:lnRef>
          <a:fillRef idx="1">
            <a:schemeClr val="accent1"/>
          </a:fillRef>
          <a:effectRef idx="1">
            <a:schemeClr val="accent1"/>
          </a:effectRef>
          <a:fontRef idx="minor">
            <a:schemeClr val="lt1"/>
          </a:fontRef>
        </p:style>
        <p:txBody>
          <a:bodyPr lIns="91440" tIns="45720" rIns="91440" bIns="45720" rtlCol="0" anchor="ctr"/>
          <a:lstStyle/>
          <a:p>
            <a:pPr algn="ctr"/>
            <a:endParaRPr lang="sv-SE" dirty="0">
              <a:solidFill>
                <a:schemeClr val="tx1"/>
              </a:solidFill>
              <a:cs typeface="Arial"/>
            </a:endParaRPr>
          </a:p>
          <a:p>
            <a:pPr algn="ctr"/>
            <a:r>
              <a:rPr lang="sv-SE" dirty="0">
                <a:solidFill>
                  <a:schemeClr val="tx1"/>
                </a:solidFill>
                <a:cs typeface="Arial"/>
              </a:rPr>
              <a:t>Stödmaterial</a:t>
            </a:r>
            <a:br>
              <a:rPr lang="sv-SE" dirty="0">
                <a:solidFill>
                  <a:schemeClr val="tx1"/>
                </a:solidFill>
                <a:cs typeface="Arial"/>
              </a:rPr>
            </a:br>
            <a:r>
              <a:rPr lang="sv-SE" dirty="0">
                <a:solidFill>
                  <a:schemeClr val="tx1"/>
                </a:solidFill>
                <a:cs typeface="Arial"/>
                <a:hlinkClick r:id="rId3"/>
              </a:rPr>
              <a:t>APT-mall</a:t>
            </a:r>
            <a:endParaRPr lang="sv-SE" dirty="0">
              <a:solidFill>
                <a:schemeClr val="tx1"/>
              </a:solidFill>
              <a:cs typeface="Arial"/>
            </a:endParaRPr>
          </a:p>
          <a:p>
            <a:pPr algn="ctr"/>
            <a:r>
              <a:rPr lang="sv-SE" dirty="0">
                <a:solidFill>
                  <a:schemeClr val="tx1"/>
                </a:solidFill>
                <a:cs typeface="Arial"/>
                <a:hlinkClick r:id="rId4"/>
              </a:rPr>
              <a:t>Stödmaterial-utveckla APT</a:t>
            </a:r>
            <a:r>
              <a:rPr lang="sv-SE" dirty="0">
                <a:solidFill>
                  <a:schemeClr val="tx1"/>
                </a:solidFill>
                <a:cs typeface="Arial"/>
              </a:rPr>
              <a:t> </a:t>
            </a:r>
          </a:p>
          <a:p>
            <a:pPr algn="ctr"/>
            <a:endParaRPr lang="sv-SE" dirty="0">
              <a:solidFill>
                <a:schemeClr val="tx1"/>
              </a:solidFill>
              <a:cs typeface="Arial"/>
            </a:endParaRPr>
          </a:p>
        </p:txBody>
      </p:sp>
    </p:spTree>
    <p:extLst>
      <p:ext uri="{BB962C8B-B14F-4D97-AF65-F5344CB8AC3E}">
        <p14:creationId xmlns:p14="http://schemas.microsoft.com/office/powerpoint/2010/main" val="27184686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EE0C912-B58F-4191-80B6-E51C50F1E8FF}"/>
              </a:ext>
            </a:extLst>
          </p:cNvPr>
          <p:cNvSpPr>
            <a:spLocks noGrp="1"/>
          </p:cNvSpPr>
          <p:nvPr>
            <p:ph type="title"/>
          </p:nvPr>
        </p:nvSpPr>
        <p:spPr/>
        <p:txBody>
          <a:bodyPr>
            <a:normAutofit fontScale="90000"/>
          </a:bodyPr>
          <a:lstStyle/>
          <a:p>
            <a:br>
              <a:rPr lang="sv-SE" b="0" i="0">
                <a:solidFill>
                  <a:srgbClr val="333333"/>
                </a:solidFill>
                <a:effectLst/>
                <a:latin typeface="chevinpro-medium"/>
              </a:rPr>
            </a:br>
            <a:r>
              <a:rPr lang="sv-SE" b="0" i="0">
                <a:solidFill>
                  <a:srgbClr val="333333"/>
                </a:solidFill>
                <a:effectLst/>
              </a:rPr>
              <a:t>Samarbete och förståelse</a:t>
            </a:r>
            <a:br>
              <a:rPr lang="sv-SE" b="0" i="0">
                <a:solidFill>
                  <a:srgbClr val="333333"/>
                </a:solidFill>
                <a:effectLst/>
                <a:latin typeface="chevinpro-medium"/>
              </a:rPr>
            </a:br>
            <a:endParaRPr lang="sv-SE"/>
          </a:p>
        </p:txBody>
      </p:sp>
      <p:sp>
        <p:nvSpPr>
          <p:cNvPr id="3" name="Platshållare för innehåll 2">
            <a:extLst>
              <a:ext uri="{FF2B5EF4-FFF2-40B4-BE49-F238E27FC236}">
                <a16:creationId xmlns:a16="http://schemas.microsoft.com/office/drawing/2014/main" id="{EB65A03E-DB06-4942-95B6-72E889FC7828}"/>
              </a:ext>
            </a:extLst>
          </p:cNvPr>
          <p:cNvSpPr>
            <a:spLocks noGrp="1"/>
          </p:cNvSpPr>
          <p:nvPr>
            <p:ph sz="half" idx="1"/>
          </p:nvPr>
        </p:nvSpPr>
        <p:spPr>
          <a:xfrm>
            <a:off x="407987" y="1736729"/>
            <a:ext cx="10623333" cy="4176710"/>
          </a:xfrm>
        </p:spPr>
        <p:txBody>
          <a:bodyPr/>
          <a:lstStyle/>
          <a:p>
            <a:pPr marL="0" indent="0">
              <a:buNone/>
            </a:pPr>
            <a:r>
              <a:rPr lang="sv-SE" b="0" i="0">
                <a:solidFill>
                  <a:srgbClr val="333333"/>
                </a:solidFill>
                <a:effectLst/>
              </a:rPr>
              <a:t>Handlar om samarbetet på arbetsplatsen. Om att det ska vara ett respektfullt och öppet samarbete i vår verksamhet.</a:t>
            </a:r>
            <a:endParaRPr lang="sv-SE"/>
          </a:p>
        </p:txBody>
      </p:sp>
      <p:graphicFrame>
        <p:nvGraphicFramePr>
          <p:cNvPr id="5" name="Tabell 5">
            <a:extLst>
              <a:ext uri="{FF2B5EF4-FFF2-40B4-BE49-F238E27FC236}">
                <a16:creationId xmlns:a16="http://schemas.microsoft.com/office/drawing/2014/main" id="{8B259DB9-B8B1-4CF9-8B31-230961B42390}"/>
              </a:ext>
            </a:extLst>
          </p:cNvPr>
          <p:cNvGraphicFramePr>
            <a:graphicFrameLocks noGrp="1"/>
          </p:cNvGraphicFramePr>
          <p:nvPr>
            <p:ph sz="half" idx="2"/>
            <p:extLst>
              <p:ext uri="{D42A27DB-BD31-4B8C-83A1-F6EECF244321}">
                <p14:modId xmlns:p14="http://schemas.microsoft.com/office/powerpoint/2010/main" val="4235700499"/>
              </p:ext>
            </p:extLst>
          </p:nvPr>
        </p:nvGraphicFramePr>
        <p:xfrm>
          <a:off x="512064" y="3645992"/>
          <a:ext cx="10519257" cy="1752626"/>
        </p:xfrm>
        <a:graphic>
          <a:graphicData uri="http://schemas.openxmlformats.org/drawingml/2006/table">
            <a:tbl>
              <a:tblPr firstRow="1" bandRow="1">
                <a:tableStyleId>{5940675A-B579-460E-94D1-54222C63F5DA}</a:tableStyleId>
              </a:tblPr>
              <a:tblGrid>
                <a:gridCol w="3716122">
                  <a:extLst>
                    <a:ext uri="{9D8B030D-6E8A-4147-A177-3AD203B41FA5}">
                      <a16:colId xmlns:a16="http://schemas.microsoft.com/office/drawing/2014/main" val="3619140160"/>
                    </a:ext>
                  </a:extLst>
                </a:gridCol>
                <a:gridCol w="1647583">
                  <a:extLst>
                    <a:ext uri="{9D8B030D-6E8A-4147-A177-3AD203B41FA5}">
                      <a16:colId xmlns:a16="http://schemas.microsoft.com/office/drawing/2014/main" val="2613449487"/>
                    </a:ext>
                  </a:extLst>
                </a:gridCol>
                <a:gridCol w="1812506">
                  <a:extLst>
                    <a:ext uri="{9D8B030D-6E8A-4147-A177-3AD203B41FA5}">
                      <a16:colId xmlns:a16="http://schemas.microsoft.com/office/drawing/2014/main" val="923388311"/>
                    </a:ext>
                  </a:extLst>
                </a:gridCol>
                <a:gridCol w="3343046">
                  <a:extLst>
                    <a:ext uri="{9D8B030D-6E8A-4147-A177-3AD203B41FA5}">
                      <a16:colId xmlns:a16="http://schemas.microsoft.com/office/drawing/2014/main" val="575836018"/>
                    </a:ext>
                  </a:extLst>
                </a:gridCol>
              </a:tblGrid>
              <a:tr h="684180">
                <a:tc>
                  <a:txBody>
                    <a:bodyPr/>
                    <a:lstStyle/>
                    <a:p>
                      <a:endParaRPr lang="sv-SE" sz="1800" b="1"/>
                    </a:p>
                  </a:txBody>
                  <a:tcPr/>
                </a:tc>
                <a:tc>
                  <a:txBody>
                    <a:bodyPr/>
                    <a:lstStyle/>
                    <a:p>
                      <a:pPr algn="l"/>
                      <a:r>
                        <a:rPr lang="sv-SE" sz="1800" b="1"/>
                        <a:t>Fungerar bra</a:t>
                      </a:r>
                    </a:p>
                  </a:txBody>
                  <a:tcPr>
                    <a:solidFill>
                      <a:srgbClr val="00B050"/>
                    </a:solidFill>
                  </a:tcPr>
                </a:tc>
                <a:tc>
                  <a:txBody>
                    <a:bodyPr/>
                    <a:lstStyle/>
                    <a:p>
                      <a:r>
                        <a:rPr lang="sv-SE" sz="1800" b="1"/>
                        <a:t>Kan förbättras</a:t>
                      </a:r>
                    </a:p>
                  </a:txBody>
                  <a:tcPr>
                    <a:solidFill>
                      <a:srgbClr val="C00000"/>
                    </a:solidFill>
                  </a:tcPr>
                </a:tc>
                <a:tc>
                  <a:txBody>
                    <a:bodyPr/>
                    <a:lstStyle/>
                    <a:p>
                      <a:r>
                        <a:rPr lang="sv-SE" sz="1800" b="1"/>
                        <a:t>Kommentar</a:t>
                      </a:r>
                    </a:p>
                  </a:txBody>
                  <a:tcPr/>
                </a:tc>
                <a:extLst>
                  <a:ext uri="{0D108BD9-81ED-4DB2-BD59-A6C34878D82A}">
                    <a16:rowId xmlns:a16="http://schemas.microsoft.com/office/drawing/2014/main" val="4234449665"/>
                  </a:ext>
                </a:extLst>
              </a:tr>
              <a:tr h="1068446">
                <a:tc>
                  <a:txBody>
                    <a:bodyPr/>
                    <a:lstStyle/>
                    <a:p>
                      <a:pPr marL="0" marR="0" lvl="0" indent="0" algn="l" defTabSz="914332" rtl="0" eaLnBrk="1" fontAlgn="auto" latinLnBrk="0" hangingPunct="1">
                        <a:lnSpc>
                          <a:spcPct val="100000"/>
                        </a:lnSpc>
                        <a:spcBef>
                          <a:spcPts val="0"/>
                        </a:spcBef>
                        <a:spcAft>
                          <a:spcPts val="0"/>
                        </a:spcAft>
                        <a:buClrTx/>
                        <a:buSzTx/>
                        <a:buFontTx/>
                        <a:buNone/>
                        <a:tabLst/>
                        <a:defRPr/>
                      </a:pPr>
                      <a:r>
                        <a:rPr lang="sv-SE" sz="1600" b="0" i="0">
                          <a:effectLst/>
                        </a:rPr>
                        <a:t>Samarbetet fungerar bra i vår verksamhet</a:t>
                      </a:r>
                    </a:p>
                  </a:txBody>
                  <a:tcPr/>
                </a:tc>
                <a:tc>
                  <a:txBody>
                    <a:bodyPr/>
                    <a:lstStyle/>
                    <a:p>
                      <a:endParaRPr lang="sv-SE"/>
                    </a:p>
                  </a:txBody>
                  <a:tcPr>
                    <a:solidFill>
                      <a:srgbClr val="00B050"/>
                    </a:solidFill>
                  </a:tcPr>
                </a:tc>
                <a:tc>
                  <a:txBody>
                    <a:bodyPr/>
                    <a:lstStyle/>
                    <a:p>
                      <a:endParaRPr lang="sv-SE"/>
                    </a:p>
                  </a:txBody>
                  <a:tcPr>
                    <a:solidFill>
                      <a:srgbClr val="C00000"/>
                    </a:solidFill>
                  </a:tcPr>
                </a:tc>
                <a:tc>
                  <a:txBody>
                    <a:bodyPr/>
                    <a:lstStyle/>
                    <a:p>
                      <a:endParaRPr lang="sv-SE"/>
                    </a:p>
                  </a:txBody>
                  <a:tcPr/>
                </a:tc>
                <a:extLst>
                  <a:ext uri="{0D108BD9-81ED-4DB2-BD59-A6C34878D82A}">
                    <a16:rowId xmlns:a16="http://schemas.microsoft.com/office/drawing/2014/main" val="4006732705"/>
                  </a:ext>
                </a:extLst>
              </a:tr>
            </a:tbl>
          </a:graphicData>
        </a:graphic>
      </p:graphicFrame>
      <p:sp>
        <p:nvSpPr>
          <p:cNvPr id="6" name="Tankebubbla: moln 5">
            <a:extLst>
              <a:ext uri="{FF2B5EF4-FFF2-40B4-BE49-F238E27FC236}">
                <a16:creationId xmlns:a16="http://schemas.microsoft.com/office/drawing/2014/main" id="{2469CF14-ABC4-4080-AB7F-AF34BD4C730D}"/>
              </a:ext>
            </a:extLst>
          </p:cNvPr>
          <p:cNvSpPr/>
          <p:nvPr/>
        </p:nvSpPr>
        <p:spPr>
          <a:xfrm>
            <a:off x="5893983" y="0"/>
            <a:ext cx="3771014" cy="1433639"/>
          </a:xfrm>
          <a:prstGeom prst="cloudCallout">
            <a:avLst/>
          </a:prstGeom>
          <a:solidFill>
            <a:schemeClr val="accent6">
              <a:lumMod val="20000"/>
              <a:lumOff val="80000"/>
            </a:schemeClr>
          </a:solidFill>
          <a:ln/>
        </p:spPr>
        <p:style>
          <a:lnRef idx="3">
            <a:schemeClr val="lt1"/>
          </a:lnRef>
          <a:fillRef idx="1">
            <a:schemeClr val="accent1"/>
          </a:fillRef>
          <a:effectRef idx="1">
            <a:schemeClr val="accent1"/>
          </a:effectRef>
          <a:fontRef idx="minor">
            <a:schemeClr val="lt1"/>
          </a:fontRef>
        </p:style>
        <p:txBody>
          <a:bodyPr lIns="91440" tIns="45720" rIns="91440" bIns="45720" rtlCol="0" anchor="ctr"/>
          <a:lstStyle/>
          <a:p>
            <a:pPr algn="ctr"/>
            <a:r>
              <a:rPr lang="sv-SE">
                <a:solidFill>
                  <a:schemeClr val="tx1"/>
                </a:solidFill>
                <a:cs typeface="Arial"/>
              </a:rPr>
              <a:t>Stödmaterial</a:t>
            </a:r>
          </a:p>
          <a:p>
            <a:pPr algn="ctr"/>
            <a:r>
              <a:rPr lang="sv-SE">
                <a:solidFill>
                  <a:schemeClr val="tx1"/>
                </a:solidFill>
                <a:cs typeface="Arial"/>
                <a:hlinkClick r:id="rId3"/>
              </a:rPr>
              <a:t>Teamets betydelse- Sunt arbetsliv</a:t>
            </a:r>
            <a:endParaRPr lang="sv-SE">
              <a:solidFill>
                <a:schemeClr val="tx1"/>
              </a:solidFill>
              <a:cs typeface="Arial"/>
            </a:endParaRPr>
          </a:p>
        </p:txBody>
      </p:sp>
    </p:spTree>
    <p:extLst>
      <p:ext uri="{BB962C8B-B14F-4D97-AF65-F5344CB8AC3E}">
        <p14:creationId xmlns:p14="http://schemas.microsoft.com/office/powerpoint/2010/main" val="38666536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EE0C912-B58F-4191-80B6-E51C50F1E8FF}"/>
              </a:ext>
            </a:extLst>
          </p:cNvPr>
          <p:cNvSpPr>
            <a:spLocks noGrp="1"/>
          </p:cNvSpPr>
          <p:nvPr>
            <p:ph type="title"/>
          </p:nvPr>
        </p:nvSpPr>
        <p:spPr/>
        <p:txBody>
          <a:bodyPr>
            <a:normAutofit fontScale="90000"/>
          </a:bodyPr>
          <a:lstStyle/>
          <a:p>
            <a:br>
              <a:rPr lang="sv-SE" b="0" i="0">
                <a:solidFill>
                  <a:srgbClr val="333333"/>
                </a:solidFill>
                <a:effectLst/>
                <a:latin typeface="chevinpro-medium"/>
              </a:rPr>
            </a:br>
            <a:br>
              <a:rPr lang="sv-SE" b="0" i="0">
                <a:solidFill>
                  <a:srgbClr val="333333"/>
                </a:solidFill>
                <a:effectLst/>
                <a:latin typeface="chevinpro-medium"/>
              </a:rPr>
            </a:br>
            <a:r>
              <a:rPr lang="sv-SE" b="0" i="0">
                <a:solidFill>
                  <a:srgbClr val="333333"/>
                </a:solidFill>
                <a:effectLst/>
              </a:rPr>
              <a:t>Kommunikation</a:t>
            </a:r>
            <a:br>
              <a:rPr lang="sv-SE" b="0" i="0">
                <a:solidFill>
                  <a:srgbClr val="333333"/>
                </a:solidFill>
                <a:effectLst/>
                <a:latin typeface="chevinpro-medium"/>
              </a:rPr>
            </a:br>
            <a:endParaRPr lang="sv-SE"/>
          </a:p>
        </p:txBody>
      </p:sp>
      <p:sp>
        <p:nvSpPr>
          <p:cNvPr id="3" name="Platshållare för innehåll 2">
            <a:extLst>
              <a:ext uri="{FF2B5EF4-FFF2-40B4-BE49-F238E27FC236}">
                <a16:creationId xmlns:a16="http://schemas.microsoft.com/office/drawing/2014/main" id="{EB65A03E-DB06-4942-95B6-72E889FC7828}"/>
              </a:ext>
            </a:extLst>
          </p:cNvPr>
          <p:cNvSpPr>
            <a:spLocks noGrp="1"/>
          </p:cNvSpPr>
          <p:nvPr>
            <p:ph sz="half" idx="1"/>
          </p:nvPr>
        </p:nvSpPr>
        <p:spPr>
          <a:xfrm>
            <a:off x="407987" y="1736729"/>
            <a:ext cx="10630650" cy="4176710"/>
          </a:xfrm>
        </p:spPr>
        <p:txBody>
          <a:bodyPr/>
          <a:lstStyle/>
          <a:p>
            <a:pPr marL="0" indent="0">
              <a:buNone/>
            </a:pPr>
            <a:r>
              <a:rPr lang="sv-SE" b="0" i="0">
                <a:solidFill>
                  <a:srgbClr val="333333"/>
                </a:solidFill>
                <a:effectLst/>
              </a:rPr>
              <a:t>Handlar om gemensamma arbetssätt, kommunikation och samarbete i arbetsgruppen eller på arbetsplatsen, tillgång till dokumentation och information, förekomst av möten och hur möten upplevs</a:t>
            </a:r>
            <a:endParaRPr lang="sv-SE"/>
          </a:p>
        </p:txBody>
      </p:sp>
      <p:graphicFrame>
        <p:nvGraphicFramePr>
          <p:cNvPr id="5" name="Tabell 5">
            <a:extLst>
              <a:ext uri="{FF2B5EF4-FFF2-40B4-BE49-F238E27FC236}">
                <a16:creationId xmlns:a16="http://schemas.microsoft.com/office/drawing/2014/main" id="{8B259DB9-B8B1-4CF9-8B31-230961B42390}"/>
              </a:ext>
            </a:extLst>
          </p:cNvPr>
          <p:cNvGraphicFramePr>
            <a:graphicFrameLocks noGrp="1"/>
          </p:cNvGraphicFramePr>
          <p:nvPr>
            <p:ph sz="half" idx="2"/>
            <p:extLst>
              <p:ext uri="{D42A27DB-BD31-4B8C-83A1-F6EECF244321}">
                <p14:modId xmlns:p14="http://schemas.microsoft.com/office/powerpoint/2010/main" val="2572459968"/>
              </p:ext>
            </p:extLst>
          </p:nvPr>
        </p:nvGraphicFramePr>
        <p:xfrm>
          <a:off x="534010" y="3331438"/>
          <a:ext cx="10819180" cy="2103756"/>
        </p:xfrm>
        <a:graphic>
          <a:graphicData uri="http://schemas.openxmlformats.org/drawingml/2006/table">
            <a:tbl>
              <a:tblPr firstRow="1" bandRow="1">
                <a:tableStyleId>{5940675A-B579-460E-94D1-54222C63F5DA}</a:tableStyleId>
              </a:tblPr>
              <a:tblGrid>
                <a:gridCol w="3555187">
                  <a:extLst>
                    <a:ext uri="{9D8B030D-6E8A-4147-A177-3AD203B41FA5}">
                      <a16:colId xmlns:a16="http://schemas.microsoft.com/office/drawing/2014/main" val="3619140160"/>
                    </a:ext>
                  </a:extLst>
                </a:gridCol>
                <a:gridCol w="1709047">
                  <a:extLst>
                    <a:ext uri="{9D8B030D-6E8A-4147-A177-3AD203B41FA5}">
                      <a16:colId xmlns:a16="http://schemas.microsoft.com/office/drawing/2014/main" val="2613449487"/>
                    </a:ext>
                  </a:extLst>
                </a:gridCol>
                <a:gridCol w="1751042">
                  <a:extLst>
                    <a:ext uri="{9D8B030D-6E8A-4147-A177-3AD203B41FA5}">
                      <a16:colId xmlns:a16="http://schemas.microsoft.com/office/drawing/2014/main" val="923388311"/>
                    </a:ext>
                  </a:extLst>
                </a:gridCol>
                <a:gridCol w="3803904">
                  <a:extLst>
                    <a:ext uri="{9D8B030D-6E8A-4147-A177-3AD203B41FA5}">
                      <a16:colId xmlns:a16="http://schemas.microsoft.com/office/drawing/2014/main" val="575836018"/>
                    </a:ext>
                  </a:extLst>
                </a:gridCol>
              </a:tblGrid>
              <a:tr h="653507">
                <a:tc>
                  <a:txBody>
                    <a:bodyPr/>
                    <a:lstStyle/>
                    <a:p>
                      <a:endParaRPr lang="sv-SE" sz="1800" b="1"/>
                    </a:p>
                  </a:txBody>
                  <a:tcPr/>
                </a:tc>
                <a:tc>
                  <a:txBody>
                    <a:bodyPr/>
                    <a:lstStyle/>
                    <a:p>
                      <a:pPr algn="l"/>
                      <a:r>
                        <a:rPr lang="sv-SE" sz="1800" b="1"/>
                        <a:t>Fungerar bra</a:t>
                      </a:r>
                    </a:p>
                  </a:txBody>
                  <a:tcPr>
                    <a:solidFill>
                      <a:srgbClr val="00B050"/>
                    </a:solidFill>
                  </a:tcPr>
                </a:tc>
                <a:tc>
                  <a:txBody>
                    <a:bodyPr/>
                    <a:lstStyle/>
                    <a:p>
                      <a:r>
                        <a:rPr lang="sv-SE" sz="1800" b="1"/>
                        <a:t>Kan förbättras</a:t>
                      </a:r>
                    </a:p>
                  </a:txBody>
                  <a:tcPr>
                    <a:solidFill>
                      <a:srgbClr val="C00000"/>
                    </a:solidFill>
                  </a:tcPr>
                </a:tc>
                <a:tc>
                  <a:txBody>
                    <a:bodyPr/>
                    <a:lstStyle/>
                    <a:p>
                      <a:r>
                        <a:rPr lang="sv-SE" sz="1800" b="1"/>
                        <a:t>Kommentar</a:t>
                      </a:r>
                    </a:p>
                  </a:txBody>
                  <a:tcPr/>
                </a:tc>
                <a:extLst>
                  <a:ext uri="{0D108BD9-81ED-4DB2-BD59-A6C34878D82A}">
                    <a16:rowId xmlns:a16="http://schemas.microsoft.com/office/drawing/2014/main" val="4234449665"/>
                  </a:ext>
                </a:extLst>
              </a:tr>
              <a:tr h="1450249">
                <a:tc>
                  <a:txBody>
                    <a:bodyPr/>
                    <a:lstStyle/>
                    <a:p>
                      <a:pPr marL="0" marR="0" lvl="0" indent="0" algn="l" defTabSz="914332" rtl="0" eaLnBrk="1" fontAlgn="auto" latinLnBrk="0" hangingPunct="1">
                        <a:lnSpc>
                          <a:spcPct val="100000"/>
                        </a:lnSpc>
                        <a:spcBef>
                          <a:spcPts val="0"/>
                        </a:spcBef>
                        <a:spcAft>
                          <a:spcPts val="0"/>
                        </a:spcAft>
                        <a:buClrTx/>
                        <a:buSzTx/>
                        <a:buFontTx/>
                        <a:buNone/>
                        <a:tabLst/>
                        <a:defRPr/>
                      </a:pPr>
                      <a:r>
                        <a:rPr lang="sv-SE" sz="1800" b="0" i="0" kern="1200">
                          <a:solidFill>
                            <a:schemeClr val="tx1"/>
                          </a:solidFill>
                          <a:effectLst/>
                          <a:latin typeface="+mn-lt"/>
                          <a:ea typeface="+mn-ea"/>
                          <a:cs typeface="+mn-cs"/>
                        </a:rPr>
                        <a:t>Vi är bra på att lyssna på varandra och komma på gemensamma lösningar.</a:t>
                      </a:r>
                      <a:endParaRPr lang="sv-SE" sz="1600" b="0">
                        <a:effectLst/>
                      </a:endParaRPr>
                    </a:p>
                  </a:txBody>
                  <a:tcPr/>
                </a:tc>
                <a:tc>
                  <a:txBody>
                    <a:bodyPr/>
                    <a:lstStyle/>
                    <a:p>
                      <a:endParaRPr lang="sv-SE"/>
                    </a:p>
                  </a:txBody>
                  <a:tcPr>
                    <a:solidFill>
                      <a:srgbClr val="00B050"/>
                    </a:solidFill>
                  </a:tcPr>
                </a:tc>
                <a:tc>
                  <a:txBody>
                    <a:bodyPr/>
                    <a:lstStyle/>
                    <a:p>
                      <a:endParaRPr lang="sv-SE"/>
                    </a:p>
                  </a:txBody>
                  <a:tcPr>
                    <a:solidFill>
                      <a:srgbClr val="C00000"/>
                    </a:solidFill>
                  </a:tcPr>
                </a:tc>
                <a:tc>
                  <a:txBody>
                    <a:bodyPr/>
                    <a:lstStyle/>
                    <a:p>
                      <a:endParaRPr lang="sv-SE"/>
                    </a:p>
                  </a:txBody>
                  <a:tcPr/>
                </a:tc>
                <a:extLst>
                  <a:ext uri="{0D108BD9-81ED-4DB2-BD59-A6C34878D82A}">
                    <a16:rowId xmlns:a16="http://schemas.microsoft.com/office/drawing/2014/main" val="4006732705"/>
                  </a:ext>
                </a:extLst>
              </a:tr>
            </a:tbl>
          </a:graphicData>
        </a:graphic>
      </p:graphicFrame>
      <p:sp>
        <p:nvSpPr>
          <p:cNvPr id="7" name="Tankebubbla: moln 6">
            <a:extLst>
              <a:ext uri="{FF2B5EF4-FFF2-40B4-BE49-F238E27FC236}">
                <a16:creationId xmlns:a16="http://schemas.microsoft.com/office/drawing/2014/main" id="{7C5DF399-D833-4548-B3D2-FA8FA5E8DAE7}"/>
              </a:ext>
            </a:extLst>
          </p:cNvPr>
          <p:cNvSpPr/>
          <p:nvPr/>
        </p:nvSpPr>
        <p:spPr>
          <a:xfrm>
            <a:off x="3837805" y="56472"/>
            <a:ext cx="3771014" cy="1433639"/>
          </a:xfrm>
          <a:prstGeom prst="cloudCallout">
            <a:avLst/>
          </a:prstGeom>
          <a:solidFill>
            <a:schemeClr val="accent6">
              <a:lumMod val="20000"/>
              <a:lumOff val="80000"/>
            </a:schemeClr>
          </a:solidFill>
          <a:ln/>
        </p:spPr>
        <p:style>
          <a:lnRef idx="3">
            <a:schemeClr val="lt1"/>
          </a:lnRef>
          <a:fillRef idx="1">
            <a:schemeClr val="accent1"/>
          </a:fillRef>
          <a:effectRef idx="1">
            <a:schemeClr val="accent1"/>
          </a:effectRef>
          <a:fontRef idx="minor">
            <a:schemeClr val="lt1"/>
          </a:fontRef>
        </p:style>
        <p:txBody>
          <a:bodyPr lIns="91440" tIns="45720" rIns="91440" bIns="45720" rtlCol="0" anchor="ctr"/>
          <a:lstStyle/>
          <a:p>
            <a:pPr algn="ctr"/>
            <a:r>
              <a:rPr lang="sv-SE">
                <a:solidFill>
                  <a:schemeClr val="tx1"/>
                </a:solidFill>
                <a:cs typeface="Arial"/>
              </a:rPr>
              <a:t>Stödmaterial</a:t>
            </a:r>
            <a:br>
              <a:rPr lang="sv-SE">
                <a:solidFill>
                  <a:schemeClr val="tx1"/>
                </a:solidFill>
                <a:cs typeface="Arial"/>
              </a:rPr>
            </a:br>
            <a:r>
              <a:rPr lang="sv-SE">
                <a:solidFill>
                  <a:schemeClr val="tx1"/>
                </a:solidFill>
                <a:cs typeface="Arial"/>
                <a:hlinkClick r:id="rId3"/>
              </a:rPr>
              <a:t>Bättre möten- Sunt arbetsliv</a:t>
            </a:r>
            <a:endParaRPr lang="sv-SE">
              <a:solidFill>
                <a:schemeClr val="tx1"/>
              </a:solidFill>
              <a:cs typeface="Arial"/>
            </a:endParaRPr>
          </a:p>
        </p:txBody>
      </p:sp>
    </p:spTree>
    <p:extLst>
      <p:ext uri="{BB962C8B-B14F-4D97-AF65-F5344CB8AC3E}">
        <p14:creationId xmlns:p14="http://schemas.microsoft.com/office/powerpoint/2010/main" val="17739295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EE0C912-B58F-4191-80B6-E51C50F1E8FF}"/>
              </a:ext>
            </a:extLst>
          </p:cNvPr>
          <p:cNvSpPr>
            <a:spLocks noGrp="1"/>
          </p:cNvSpPr>
          <p:nvPr>
            <p:ph type="title"/>
          </p:nvPr>
        </p:nvSpPr>
        <p:spPr/>
        <p:txBody>
          <a:bodyPr>
            <a:normAutofit fontScale="90000"/>
          </a:bodyPr>
          <a:lstStyle/>
          <a:p>
            <a:br>
              <a:rPr lang="sv-SE" b="0" i="0">
                <a:solidFill>
                  <a:srgbClr val="333333"/>
                </a:solidFill>
                <a:effectLst/>
                <a:latin typeface="chevinpro-medium"/>
              </a:rPr>
            </a:br>
            <a:br>
              <a:rPr lang="sv-SE" b="0" i="0">
                <a:solidFill>
                  <a:srgbClr val="333333"/>
                </a:solidFill>
                <a:effectLst/>
                <a:latin typeface="chevinpro-medium"/>
              </a:rPr>
            </a:br>
            <a:br>
              <a:rPr lang="sv-SE" b="0" i="0">
                <a:solidFill>
                  <a:srgbClr val="333333"/>
                </a:solidFill>
                <a:effectLst/>
                <a:latin typeface="chevinpro-medium"/>
              </a:rPr>
            </a:br>
            <a:r>
              <a:rPr lang="sv-SE" b="0" i="0">
                <a:solidFill>
                  <a:srgbClr val="333333"/>
                </a:solidFill>
                <a:effectLst/>
              </a:rPr>
              <a:t>Stöd och handledning</a:t>
            </a:r>
            <a:br>
              <a:rPr lang="sv-SE" b="0" i="0">
                <a:solidFill>
                  <a:srgbClr val="333333"/>
                </a:solidFill>
                <a:effectLst/>
                <a:latin typeface="chevinpro-medium"/>
              </a:rPr>
            </a:br>
            <a:br>
              <a:rPr lang="sv-SE" b="0" i="0">
                <a:solidFill>
                  <a:srgbClr val="333333"/>
                </a:solidFill>
                <a:effectLst/>
                <a:latin typeface="chevinpro-medium"/>
              </a:rPr>
            </a:br>
            <a:endParaRPr lang="sv-SE"/>
          </a:p>
        </p:txBody>
      </p:sp>
      <p:sp>
        <p:nvSpPr>
          <p:cNvPr id="3" name="Platshållare för innehåll 2">
            <a:extLst>
              <a:ext uri="{FF2B5EF4-FFF2-40B4-BE49-F238E27FC236}">
                <a16:creationId xmlns:a16="http://schemas.microsoft.com/office/drawing/2014/main" id="{EB65A03E-DB06-4942-95B6-72E889FC7828}"/>
              </a:ext>
            </a:extLst>
          </p:cNvPr>
          <p:cNvSpPr>
            <a:spLocks noGrp="1"/>
          </p:cNvSpPr>
          <p:nvPr>
            <p:ph sz="half" idx="1"/>
          </p:nvPr>
        </p:nvSpPr>
        <p:spPr>
          <a:xfrm>
            <a:off x="407988" y="1736729"/>
            <a:ext cx="10967148" cy="4176710"/>
          </a:xfrm>
        </p:spPr>
        <p:txBody>
          <a:bodyPr/>
          <a:lstStyle/>
          <a:p>
            <a:pPr marL="0" indent="0">
              <a:buNone/>
            </a:pPr>
            <a:r>
              <a:rPr lang="sv-SE" b="0" i="0">
                <a:solidFill>
                  <a:srgbClr val="333333"/>
                </a:solidFill>
                <a:effectLst/>
              </a:rPr>
              <a:t>Handlar om vår möjlighet till stöd och handledning från både arbetskamrater och chefer i det dagliga arbetet.</a:t>
            </a:r>
            <a:endParaRPr lang="sv-SE"/>
          </a:p>
        </p:txBody>
      </p:sp>
      <p:graphicFrame>
        <p:nvGraphicFramePr>
          <p:cNvPr id="5" name="Tabell 5">
            <a:extLst>
              <a:ext uri="{FF2B5EF4-FFF2-40B4-BE49-F238E27FC236}">
                <a16:creationId xmlns:a16="http://schemas.microsoft.com/office/drawing/2014/main" id="{8B259DB9-B8B1-4CF9-8B31-230961B42390}"/>
              </a:ext>
            </a:extLst>
          </p:cNvPr>
          <p:cNvGraphicFramePr>
            <a:graphicFrameLocks noGrp="1"/>
          </p:cNvGraphicFramePr>
          <p:nvPr>
            <p:ph sz="half" idx="2"/>
            <p:extLst>
              <p:ext uri="{D42A27DB-BD31-4B8C-83A1-F6EECF244321}">
                <p14:modId xmlns:p14="http://schemas.microsoft.com/office/powerpoint/2010/main" val="1695651059"/>
              </p:ext>
            </p:extLst>
          </p:nvPr>
        </p:nvGraphicFramePr>
        <p:xfrm>
          <a:off x="468173" y="3602100"/>
          <a:ext cx="10906963" cy="1591691"/>
        </p:xfrm>
        <a:graphic>
          <a:graphicData uri="http://schemas.openxmlformats.org/drawingml/2006/table">
            <a:tbl>
              <a:tblPr firstRow="1" bandRow="1">
                <a:tableStyleId>{5940675A-B579-460E-94D1-54222C63F5DA}</a:tableStyleId>
              </a:tblPr>
              <a:tblGrid>
                <a:gridCol w="4016045">
                  <a:extLst>
                    <a:ext uri="{9D8B030D-6E8A-4147-A177-3AD203B41FA5}">
                      <a16:colId xmlns:a16="http://schemas.microsoft.com/office/drawing/2014/main" val="3619140160"/>
                    </a:ext>
                  </a:extLst>
                </a:gridCol>
                <a:gridCol w="1684497">
                  <a:extLst>
                    <a:ext uri="{9D8B030D-6E8A-4147-A177-3AD203B41FA5}">
                      <a16:colId xmlns:a16="http://schemas.microsoft.com/office/drawing/2014/main" val="2613449487"/>
                    </a:ext>
                  </a:extLst>
                </a:gridCol>
                <a:gridCol w="1804853">
                  <a:extLst>
                    <a:ext uri="{9D8B030D-6E8A-4147-A177-3AD203B41FA5}">
                      <a16:colId xmlns:a16="http://schemas.microsoft.com/office/drawing/2014/main" val="923388311"/>
                    </a:ext>
                  </a:extLst>
                </a:gridCol>
                <a:gridCol w="3401568">
                  <a:extLst>
                    <a:ext uri="{9D8B030D-6E8A-4147-A177-3AD203B41FA5}">
                      <a16:colId xmlns:a16="http://schemas.microsoft.com/office/drawing/2014/main" val="575836018"/>
                    </a:ext>
                  </a:extLst>
                </a:gridCol>
              </a:tblGrid>
              <a:tr h="621355">
                <a:tc>
                  <a:txBody>
                    <a:bodyPr/>
                    <a:lstStyle/>
                    <a:p>
                      <a:endParaRPr lang="sv-SE" sz="1800" b="1"/>
                    </a:p>
                  </a:txBody>
                  <a:tcPr/>
                </a:tc>
                <a:tc>
                  <a:txBody>
                    <a:bodyPr/>
                    <a:lstStyle/>
                    <a:p>
                      <a:pPr algn="l"/>
                      <a:r>
                        <a:rPr lang="sv-SE" sz="1800" b="1"/>
                        <a:t>Fungerar bra</a:t>
                      </a:r>
                    </a:p>
                  </a:txBody>
                  <a:tcPr>
                    <a:solidFill>
                      <a:srgbClr val="00B050"/>
                    </a:solidFill>
                  </a:tcPr>
                </a:tc>
                <a:tc>
                  <a:txBody>
                    <a:bodyPr/>
                    <a:lstStyle/>
                    <a:p>
                      <a:r>
                        <a:rPr lang="sv-SE" sz="1800" b="1"/>
                        <a:t>Kan förbättras</a:t>
                      </a:r>
                    </a:p>
                  </a:txBody>
                  <a:tcPr>
                    <a:solidFill>
                      <a:srgbClr val="C00000"/>
                    </a:solidFill>
                  </a:tcPr>
                </a:tc>
                <a:tc>
                  <a:txBody>
                    <a:bodyPr/>
                    <a:lstStyle/>
                    <a:p>
                      <a:r>
                        <a:rPr lang="sv-SE" sz="1800" b="1"/>
                        <a:t>Kommentar</a:t>
                      </a:r>
                    </a:p>
                  </a:txBody>
                  <a:tcPr/>
                </a:tc>
                <a:extLst>
                  <a:ext uri="{0D108BD9-81ED-4DB2-BD59-A6C34878D82A}">
                    <a16:rowId xmlns:a16="http://schemas.microsoft.com/office/drawing/2014/main" val="4234449665"/>
                  </a:ext>
                </a:extLst>
              </a:tr>
              <a:tr h="970336">
                <a:tc>
                  <a:txBody>
                    <a:bodyPr/>
                    <a:lstStyle/>
                    <a:p>
                      <a:pPr marL="0" marR="0" lvl="0" indent="0" algn="l" defTabSz="914332" rtl="0" eaLnBrk="1" fontAlgn="auto" latinLnBrk="0" hangingPunct="1">
                        <a:lnSpc>
                          <a:spcPct val="100000"/>
                        </a:lnSpc>
                        <a:spcBef>
                          <a:spcPts val="0"/>
                        </a:spcBef>
                        <a:spcAft>
                          <a:spcPts val="0"/>
                        </a:spcAft>
                        <a:buClrTx/>
                        <a:buSzTx/>
                        <a:buFontTx/>
                        <a:buNone/>
                        <a:tabLst/>
                        <a:defRPr/>
                      </a:pPr>
                      <a:r>
                        <a:rPr lang="sv-SE" sz="1600" b="0">
                          <a:effectLst/>
                        </a:rPr>
                        <a:t>Vi kan få hjälp och stöd från både arbetskamrater och chefer när vi behöver.</a:t>
                      </a:r>
                    </a:p>
                  </a:txBody>
                  <a:tcPr/>
                </a:tc>
                <a:tc>
                  <a:txBody>
                    <a:bodyPr/>
                    <a:lstStyle/>
                    <a:p>
                      <a:endParaRPr lang="sv-SE"/>
                    </a:p>
                  </a:txBody>
                  <a:tcPr>
                    <a:solidFill>
                      <a:srgbClr val="00B050"/>
                    </a:solidFill>
                  </a:tcPr>
                </a:tc>
                <a:tc>
                  <a:txBody>
                    <a:bodyPr/>
                    <a:lstStyle/>
                    <a:p>
                      <a:endParaRPr lang="sv-SE"/>
                    </a:p>
                  </a:txBody>
                  <a:tcPr>
                    <a:solidFill>
                      <a:srgbClr val="C00000"/>
                    </a:solidFill>
                  </a:tcPr>
                </a:tc>
                <a:tc>
                  <a:txBody>
                    <a:bodyPr/>
                    <a:lstStyle/>
                    <a:p>
                      <a:endParaRPr lang="sv-SE"/>
                    </a:p>
                  </a:txBody>
                  <a:tcPr/>
                </a:tc>
                <a:extLst>
                  <a:ext uri="{0D108BD9-81ED-4DB2-BD59-A6C34878D82A}">
                    <a16:rowId xmlns:a16="http://schemas.microsoft.com/office/drawing/2014/main" val="4006732705"/>
                  </a:ext>
                </a:extLst>
              </a:tr>
            </a:tbl>
          </a:graphicData>
        </a:graphic>
      </p:graphicFrame>
    </p:spTree>
    <p:extLst>
      <p:ext uri="{BB962C8B-B14F-4D97-AF65-F5344CB8AC3E}">
        <p14:creationId xmlns:p14="http://schemas.microsoft.com/office/powerpoint/2010/main" val="36576018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EE0C912-B58F-4191-80B6-E51C50F1E8FF}"/>
              </a:ext>
            </a:extLst>
          </p:cNvPr>
          <p:cNvSpPr>
            <a:spLocks noGrp="1"/>
          </p:cNvSpPr>
          <p:nvPr>
            <p:ph type="title"/>
          </p:nvPr>
        </p:nvSpPr>
        <p:spPr/>
        <p:txBody>
          <a:bodyPr>
            <a:normAutofit fontScale="90000"/>
          </a:bodyPr>
          <a:lstStyle/>
          <a:p>
            <a:br>
              <a:rPr lang="sv-SE" b="0" i="0">
                <a:solidFill>
                  <a:srgbClr val="333333"/>
                </a:solidFill>
                <a:effectLst/>
                <a:latin typeface="chevinpro-medium"/>
              </a:rPr>
            </a:br>
            <a:br>
              <a:rPr lang="sv-SE" b="0" i="0">
                <a:solidFill>
                  <a:srgbClr val="333333"/>
                </a:solidFill>
                <a:effectLst/>
              </a:rPr>
            </a:br>
            <a:r>
              <a:rPr lang="sv-SE" b="0" i="0">
                <a:solidFill>
                  <a:srgbClr val="333333"/>
                </a:solidFill>
                <a:effectLst/>
              </a:rPr>
              <a:t>Återkoppling på arbetsinsats</a:t>
            </a:r>
            <a:br>
              <a:rPr lang="sv-SE" b="0" i="0">
                <a:solidFill>
                  <a:srgbClr val="333333"/>
                </a:solidFill>
                <a:effectLst/>
                <a:latin typeface="chevinpro-medium"/>
              </a:rPr>
            </a:br>
            <a:br>
              <a:rPr lang="sv-SE" b="0" i="0">
                <a:solidFill>
                  <a:srgbClr val="333333"/>
                </a:solidFill>
                <a:effectLst/>
                <a:latin typeface="chevinpro-medium"/>
              </a:rPr>
            </a:br>
            <a:endParaRPr lang="sv-SE"/>
          </a:p>
        </p:txBody>
      </p:sp>
      <p:sp>
        <p:nvSpPr>
          <p:cNvPr id="3" name="Platshållare för innehåll 2">
            <a:extLst>
              <a:ext uri="{FF2B5EF4-FFF2-40B4-BE49-F238E27FC236}">
                <a16:creationId xmlns:a16="http://schemas.microsoft.com/office/drawing/2014/main" id="{EB65A03E-DB06-4942-95B6-72E889FC7828}"/>
              </a:ext>
            </a:extLst>
          </p:cNvPr>
          <p:cNvSpPr>
            <a:spLocks noGrp="1"/>
          </p:cNvSpPr>
          <p:nvPr>
            <p:ph sz="half" idx="1"/>
          </p:nvPr>
        </p:nvSpPr>
        <p:spPr>
          <a:xfrm>
            <a:off x="407987" y="1736729"/>
            <a:ext cx="10630650" cy="4176710"/>
          </a:xfrm>
        </p:spPr>
        <p:txBody>
          <a:bodyPr/>
          <a:lstStyle/>
          <a:p>
            <a:pPr marL="0" indent="0">
              <a:buNone/>
            </a:pPr>
            <a:r>
              <a:rPr lang="sv-SE" b="0" i="0">
                <a:solidFill>
                  <a:srgbClr val="333333"/>
                </a:solidFill>
                <a:effectLst/>
              </a:rPr>
              <a:t>Handlar om att det bör finnas regelbunden återkoppling och dialog mellan medarbetare och chefer, liksom mellan arbetskamrater och patienter, brukare, klienter, kunder, elever och anhöriga med flera.</a:t>
            </a:r>
            <a:endParaRPr lang="sv-SE"/>
          </a:p>
        </p:txBody>
      </p:sp>
      <p:graphicFrame>
        <p:nvGraphicFramePr>
          <p:cNvPr id="5" name="Tabell 5">
            <a:extLst>
              <a:ext uri="{FF2B5EF4-FFF2-40B4-BE49-F238E27FC236}">
                <a16:creationId xmlns:a16="http://schemas.microsoft.com/office/drawing/2014/main" id="{8B259DB9-B8B1-4CF9-8B31-230961B42390}"/>
              </a:ext>
            </a:extLst>
          </p:cNvPr>
          <p:cNvGraphicFramePr>
            <a:graphicFrameLocks noGrp="1"/>
          </p:cNvGraphicFramePr>
          <p:nvPr>
            <p:ph sz="half" idx="2"/>
            <p:extLst>
              <p:ext uri="{D42A27DB-BD31-4B8C-83A1-F6EECF244321}">
                <p14:modId xmlns:p14="http://schemas.microsoft.com/office/powerpoint/2010/main" val="4111049282"/>
              </p:ext>
            </p:extLst>
          </p:nvPr>
        </p:nvGraphicFramePr>
        <p:xfrm>
          <a:off x="534010" y="3331438"/>
          <a:ext cx="10819180" cy="2103756"/>
        </p:xfrm>
        <a:graphic>
          <a:graphicData uri="http://schemas.openxmlformats.org/drawingml/2006/table">
            <a:tbl>
              <a:tblPr firstRow="1" bandRow="1">
                <a:tableStyleId>{5940675A-B579-460E-94D1-54222C63F5DA}</a:tableStyleId>
              </a:tblPr>
              <a:tblGrid>
                <a:gridCol w="3555187">
                  <a:extLst>
                    <a:ext uri="{9D8B030D-6E8A-4147-A177-3AD203B41FA5}">
                      <a16:colId xmlns:a16="http://schemas.microsoft.com/office/drawing/2014/main" val="3619140160"/>
                    </a:ext>
                  </a:extLst>
                </a:gridCol>
                <a:gridCol w="1709047">
                  <a:extLst>
                    <a:ext uri="{9D8B030D-6E8A-4147-A177-3AD203B41FA5}">
                      <a16:colId xmlns:a16="http://schemas.microsoft.com/office/drawing/2014/main" val="2613449487"/>
                    </a:ext>
                  </a:extLst>
                </a:gridCol>
                <a:gridCol w="1751042">
                  <a:extLst>
                    <a:ext uri="{9D8B030D-6E8A-4147-A177-3AD203B41FA5}">
                      <a16:colId xmlns:a16="http://schemas.microsoft.com/office/drawing/2014/main" val="923388311"/>
                    </a:ext>
                  </a:extLst>
                </a:gridCol>
                <a:gridCol w="3803904">
                  <a:extLst>
                    <a:ext uri="{9D8B030D-6E8A-4147-A177-3AD203B41FA5}">
                      <a16:colId xmlns:a16="http://schemas.microsoft.com/office/drawing/2014/main" val="575836018"/>
                    </a:ext>
                  </a:extLst>
                </a:gridCol>
              </a:tblGrid>
              <a:tr h="653507">
                <a:tc>
                  <a:txBody>
                    <a:bodyPr/>
                    <a:lstStyle/>
                    <a:p>
                      <a:endParaRPr lang="sv-SE" sz="1800" b="1"/>
                    </a:p>
                  </a:txBody>
                  <a:tcPr/>
                </a:tc>
                <a:tc>
                  <a:txBody>
                    <a:bodyPr/>
                    <a:lstStyle/>
                    <a:p>
                      <a:pPr algn="l"/>
                      <a:r>
                        <a:rPr lang="sv-SE" sz="1800" b="1"/>
                        <a:t>Fungerar bra</a:t>
                      </a:r>
                    </a:p>
                  </a:txBody>
                  <a:tcPr>
                    <a:solidFill>
                      <a:srgbClr val="00B050"/>
                    </a:solidFill>
                  </a:tcPr>
                </a:tc>
                <a:tc>
                  <a:txBody>
                    <a:bodyPr/>
                    <a:lstStyle/>
                    <a:p>
                      <a:r>
                        <a:rPr lang="sv-SE" sz="1800" b="1"/>
                        <a:t>Kan förbättras</a:t>
                      </a:r>
                    </a:p>
                  </a:txBody>
                  <a:tcPr>
                    <a:solidFill>
                      <a:srgbClr val="C00000"/>
                    </a:solidFill>
                  </a:tcPr>
                </a:tc>
                <a:tc>
                  <a:txBody>
                    <a:bodyPr/>
                    <a:lstStyle/>
                    <a:p>
                      <a:r>
                        <a:rPr lang="sv-SE" sz="1800" b="1"/>
                        <a:t>Kommentar</a:t>
                      </a:r>
                    </a:p>
                  </a:txBody>
                  <a:tcPr/>
                </a:tc>
                <a:extLst>
                  <a:ext uri="{0D108BD9-81ED-4DB2-BD59-A6C34878D82A}">
                    <a16:rowId xmlns:a16="http://schemas.microsoft.com/office/drawing/2014/main" val="4234449665"/>
                  </a:ext>
                </a:extLst>
              </a:tr>
              <a:tr h="1450249">
                <a:tc>
                  <a:txBody>
                    <a:bodyPr/>
                    <a:lstStyle/>
                    <a:p>
                      <a:pPr marL="0" marR="0" lvl="0" indent="0" algn="l" defTabSz="914332" rtl="0" eaLnBrk="1" fontAlgn="auto" latinLnBrk="0" hangingPunct="1">
                        <a:lnSpc>
                          <a:spcPct val="100000"/>
                        </a:lnSpc>
                        <a:spcBef>
                          <a:spcPts val="0"/>
                        </a:spcBef>
                        <a:spcAft>
                          <a:spcPts val="0"/>
                        </a:spcAft>
                        <a:buClrTx/>
                        <a:buSzTx/>
                        <a:buFontTx/>
                        <a:buNone/>
                        <a:tabLst/>
                        <a:defRPr/>
                      </a:pPr>
                      <a:r>
                        <a:rPr lang="sv-SE" sz="1600" b="0">
                          <a:effectLst/>
                        </a:rPr>
                        <a:t>Vi får regelbunden återkoppling på vår arbetsinsats.</a:t>
                      </a:r>
                    </a:p>
                  </a:txBody>
                  <a:tcPr/>
                </a:tc>
                <a:tc>
                  <a:txBody>
                    <a:bodyPr/>
                    <a:lstStyle/>
                    <a:p>
                      <a:endParaRPr lang="sv-SE"/>
                    </a:p>
                  </a:txBody>
                  <a:tcPr>
                    <a:solidFill>
                      <a:srgbClr val="00B050"/>
                    </a:solidFill>
                  </a:tcPr>
                </a:tc>
                <a:tc>
                  <a:txBody>
                    <a:bodyPr/>
                    <a:lstStyle/>
                    <a:p>
                      <a:endParaRPr lang="sv-SE"/>
                    </a:p>
                  </a:txBody>
                  <a:tcPr>
                    <a:solidFill>
                      <a:srgbClr val="C00000"/>
                    </a:solidFill>
                  </a:tcPr>
                </a:tc>
                <a:tc>
                  <a:txBody>
                    <a:bodyPr/>
                    <a:lstStyle/>
                    <a:p>
                      <a:endParaRPr lang="sv-SE"/>
                    </a:p>
                  </a:txBody>
                  <a:tcPr/>
                </a:tc>
                <a:extLst>
                  <a:ext uri="{0D108BD9-81ED-4DB2-BD59-A6C34878D82A}">
                    <a16:rowId xmlns:a16="http://schemas.microsoft.com/office/drawing/2014/main" val="4006732705"/>
                  </a:ext>
                </a:extLst>
              </a:tr>
            </a:tbl>
          </a:graphicData>
        </a:graphic>
      </p:graphicFrame>
      <p:sp>
        <p:nvSpPr>
          <p:cNvPr id="6" name="Tankebubbla: moln 5">
            <a:extLst>
              <a:ext uri="{FF2B5EF4-FFF2-40B4-BE49-F238E27FC236}">
                <a16:creationId xmlns:a16="http://schemas.microsoft.com/office/drawing/2014/main" id="{1F976541-B148-4CBE-B038-92BE2DEAB31C}"/>
              </a:ext>
            </a:extLst>
          </p:cNvPr>
          <p:cNvSpPr/>
          <p:nvPr/>
        </p:nvSpPr>
        <p:spPr>
          <a:xfrm>
            <a:off x="5943600" y="43106"/>
            <a:ext cx="3771014" cy="1433639"/>
          </a:xfrm>
          <a:prstGeom prst="cloudCallout">
            <a:avLst/>
          </a:prstGeom>
          <a:solidFill>
            <a:schemeClr val="accent6">
              <a:lumMod val="20000"/>
              <a:lumOff val="80000"/>
            </a:schemeClr>
          </a:solidFill>
          <a:ln/>
        </p:spPr>
        <p:style>
          <a:lnRef idx="3">
            <a:schemeClr val="lt1"/>
          </a:lnRef>
          <a:fillRef idx="1">
            <a:schemeClr val="accent1"/>
          </a:fillRef>
          <a:effectRef idx="1">
            <a:schemeClr val="accent1"/>
          </a:effectRef>
          <a:fontRef idx="minor">
            <a:schemeClr val="lt1"/>
          </a:fontRef>
        </p:style>
        <p:txBody>
          <a:bodyPr lIns="91440" tIns="45720" rIns="91440" bIns="45720" rtlCol="0" anchor="ctr"/>
          <a:lstStyle/>
          <a:p>
            <a:pPr algn="ctr"/>
            <a:r>
              <a:rPr lang="sv-SE">
                <a:solidFill>
                  <a:schemeClr val="tx1"/>
                </a:solidFill>
                <a:cs typeface="Arial"/>
              </a:rPr>
              <a:t>Stödmaterial</a:t>
            </a:r>
            <a:br>
              <a:rPr lang="sv-SE">
                <a:solidFill>
                  <a:schemeClr val="tx1"/>
                </a:solidFill>
                <a:cs typeface="Arial"/>
              </a:rPr>
            </a:br>
            <a:r>
              <a:rPr lang="sv-SE">
                <a:solidFill>
                  <a:schemeClr val="tx1"/>
                </a:solidFill>
                <a:cs typeface="Arial"/>
                <a:hlinkClick r:id="rId2"/>
              </a:rPr>
              <a:t>Återkoppling- </a:t>
            </a:r>
            <a:r>
              <a:rPr lang="sv-SE" err="1">
                <a:solidFill>
                  <a:schemeClr val="tx1"/>
                </a:solidFill>
                <a:cs typeface="Arial"/>
                <a:hlinkClick r:id="rId2"/>
              </a:rPr>
              <a:t>Prevent</a:t>
            </a:r>
            <a:endParaRPr lang="sv-SE">
              <a:solidFill>
                <a:schemeClr val="tx1"/>
              </a:solidFill>
              <a:cs typeface="Arial"/>
            </a:endParaRPr>
          </a:p>
        </p:txBody>
      </p:sp>
    </p:spTree>
    <p:extLst>
      <p:ext uri="{BB962C8B-B14F-4D97-AF65-F5344CB8AC3E}">
        <p14:creationId xmlns:p14="http://schemas.microsoft.com/office/powerpoint/2010/main" val="29723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EE0C912-B58F-4191-80B6-E51C50F1E8FF}"/>
              </a:ext>
            </a:extLst>
          </p:cNvPr>
          <p:cNvSpPr>
            <a:spLocks noGrp="1"/>
          </p:cNvSpPr>
          <p:nvPr>
            <p:ph type="title"/>
          </p:nvPr>
        </p:nvSpPr>
        <p:spPr/>
        <p:txBody>
          <a:bodyPr>
            <a:normAutofit fontScale="90000"/>
          </a:bodyPr>
          <a:lstStyle/>
          <a:p>
            <a:br>
              <a:rPr lang="sv-SE" b="0" i="0">
                <a:solidFill>
                  <a:srgbClr val="333333"/>
                </a:solidFill>
                <a:effectLst/>
                <a:latin typeface="chevinpro-medium"/>
              </a:rPr>
            </a:br>
            <a:r>
              <a:rPr lang="sv-SE" b="0" i="0">
                <a:solidFill>
                  <a:srgbClr val="333333"/>
                </a:solidFill>
                <a:effectLst/>
              </a:rPr>
              <a:t>Tillbud och arbetsskador</a:t>
            </a:r>
            <a:br>
              <a:rPr lang="sv-SE" b="0" i="0">
                <a:solidFill>
                  <a:srgbClr val="333333"/>
                </a:solidFill>
                <a:effectLst/>
                <a:latin typeface="chevinpro-medium"/>
              </a:rPr>
            </a:br>
            <a:endParaRPr lang="sv-SE"/>
          </a:p>
        </p:txBody>
      </p:sp>
      <p:sp>
        <p:nvSpPr>
          <p:cNvPr id="3" name="Platshållare för innehåll 2">
            <a:extLst>
              <a:ext uri="{FF2B5EF4-FFF2-40B4-BE49-F238E27FC236}">
                <a16:creationId xmlns:a16="http://schemas.microsoft.com/office/drawing/2014/main" id="{EB65A03E-DB06-4942-95B6-72E889FC7828}"/>
              </a:ext>
            </a:extLst>
          </p:cNvPr>
          <p:cNvSpPr>
            <a:spLocks noGrp="1"/>
          </p:cNvSpPr>
          <p:nvPr>
            <p:ph sz="half" idx="1"/>
          </p:nvPr>
        </p:nvSpPr>
        <p:spPr>
          <a:xfrm>
            <a:off x="407987" y="1736729"/>
            <a:ext cx="10886681" cy="4176710"/>
          </a:xfrm>
        </p:spPr>
        <p:txBody>
          <a:bodyPr/>
          <a:lstStyle/>
          <a:p>
            <a:pPr marL="0" indent="0">
              <a:buNone/>
            </a:pPr>
            <a:r>
              <a:rPr lang="sv-SE"/>
              <a:t>Handlar om hur vi hanterar och rapporterar tillbud och arbetsskador. Ett tillbud är en händelse som skulle kunna ha orsakat en skada. Har vi fungerande rutiner om det inträffar ett tillbud eller en arbetsolycka?</a:t>
            </a:r>
          </a:p>
        </p:txBody>
      </p:sp>
      <p:graphicFrame>
        <p:nvGraphicFramePr>
          <p:cNvPr id="5" name="Tabell 5">
            <a:extLst>
              <a:ext uri="{FF2B5EF4-FFF2-40B4-BE49-F238E27FC236}">
                <a16:creationId xmlns:a16="http://schemas.microsoft.com/office/drawing/2014/main" id="{8B259DB9-B8B1-4CF9-8B31-230961B42390}"/>
              </a:ext>
            </a:extLst>
          </p:cNvPr>
          <p:cNvGraphicFramePr>
            <a:graphicFrameLocks noGrp="1"/>
          </p:cNvGraphicFramePr>
          <p:nvPr>
            <p:ph sz="half" idx="2"/>
            <p:extLst>
              <p:ext uri="{D42A27DB-BD31-4B8C-83A1-F6EECF244321}">
                <p14:modId xmlns:p14="http://schemas.microsoft.com/office/powerpoint/2010/main" val="615622370"/>
              </p:ext>
            </p:extLst>
          </p:nvPr>
        </p:nvGraphicFramePr>
        <p:xfrm>
          <a:off x="499730" y="3626916"/>
          <a:ext cx="11068493" cy="1661973"/>
        </p:xfrm>
        <a:graphic>
          <a:graphicData uri="http://schemas.openxmlformats.org/drawingml/2006/table">
            <a:tbl>
              <a:tblPr firstRow="1" bandRow="1">
                <a:tableStyleId>{5940675A-B579-460E-94D1-54222C63F5DA}</a:tableStyleId>
              </a:tblPr>
              <a:tblGrid>
                <a:gridCol w="3812874">
                  <a:extLst>
                    <a:ext uri="{9D8B030D-6E8A-4147-A177-3AD203B41FA5}">
                      <a16:colId xmlns:a16="http://schemas.microsoft.com/office/drawing/2014/main" val="3619140160"/>
                    </a:ext>
                  </a:extLst>
                </a:gridCol>
                <a:gridCol w="1782718">
                  <a:extLst>
                    <a:ext uri="{9D8B030D-6E8A-4147-A177-3AD203B41FA5}">
                      <a16:colId xmlns:a16="http://schemas.microsoft.com/office/drawing/2014/main" val="2613449487"/>
                    </a:ext>
                  </a:extLst>
                </a:gridCol>
                <a:gridCol w="1858539">
                  <a:extLst>
                    <a:ext uri="{9D8B030D-6E8A-4147-A177-3AD203B41FA5}">
                      <a16:colId xmlns:a16="http://schemas.microsoft.com/office/drawing/2014/main" val="923388311"/>
                    </a:ext>
                  </a:extLst>
                </a:gridCol>
                <a:gridCol w="3614362">
                  <a:extLst>
                    <a:ext uri="{9D8B030D-6E8A-4147-A177-3AD203B41FA5}">
                      <a16:colId xmlns:a16="http://schemas.microsoft.com/office/drawing/2014/main" val="575836018"/>
                    </a:ext>
                  </a:extLst>
                </a:gridCol>
              </a:tblGrid>
              <a:tr h="643344">
                <a:tc>
                  <a:txBody>
                    <a:bodyPr/>
                    <a:lstStyle/>
                    <a:p>
                      <a:endParaRPr lang="sv-SE" sz="1800" b="1"/>
                    </a:p>
                  </a:txBody>
                  <a:tcPr/>
                </a:tc>
                <a:tc>
                  <a:txBody>
                    <a:bodyPr/>
                    <a:lstStyle/>
                    <a:p>
                      <a:r>
                        <a:rPr lang="sv-SE" sz="1800" b="1"/>
                        <a:t>Fungerar bra</a:t>
                      </a:r>
                    </a:p>
                  </a:txBody>
                  <a:tcPr>
                    <a:solidFill>
                      <a:srgbClr val="00B050"/>
                    </a:solidFill>
                  </a:tcPr>
                </a:tc>
                <a:tc>
                  <a:txBody>
                    <a:bodyPr/>
                    <a:lstStyle/>
                    <a:p>
                      <a:r>
                        <a:rPr lang="sv-SE" sz="1800" b="1"/>
                        <a:t>Kan förbättras</a:t>
                      </a:r>
                    </a:p>
                  </a:txBody>
                  <a:tcPr>
                    <a:solidFill>
                      <a:srgbClr val="C00000"/>
                    </a:solidFill>
                  </a:tcPr>
                </a:tc>
                <a:tc>
                  <a:txBody>
                    <a:bodyPr/>
                    <a:lstStyle/>
                    <a:p>
                      <a:r>
                        <a:rPr lang="sv-SE" sz="1800" b="1"/>
                        <a:t>Kommentar</a:t>
                      </a:r>
                    </a:p>
                  </a:txBody>
                  <a:tcPr/>
                </a:tc>
                <a:extLst>
                  <a:ext uri="{0D108BD9-81ED-4DB2-BD59-A6C34878D82A}">
                    <a16:rowId xmlns:a16="http://schemas.microsoft.com/office/drawing/2014/main" val="4234449665"/>
                  </a:ext>
                </a:extLst>
              </a:tr>
              <a:tr h="1018629">
                <a:tc>
                  <a:txBody>
                    <a:bodyPr/>
                    <a:lstStyle/>
                    <a:p>
                      <a:pPr marL="0" marR="0" lvl="0" indent="0" algn="l" defTabSz="914332" rtl="0" eaLnBrk="1" fontAlgn="auto" latinLnBrk="0" hangingPunct="1">
                        <a:lnSpc>
                          <a:spcPct val="100000"/>
                        </a:lnSpc>
                        <a:spcBef>
                          <a:spcPts val="0"/>
                        </a:spcBef>
                        <a:spcAft>
                          <a:spcPts val="0"/>
                        </a:spcAft>
                        <a:buClrTx/>
                        <a:buSzTx/>
                        <a:buFontTx/>
                        <a:buNone/>
                        <a:tabLst/>
                        <a:defRPr/>
                      </a:pPr>
                      <a:r>
                        <a:rPr lang="sv-SE" sz="1600" b="0">
                          <a:effectLst/>
                        </a:rPr>
                        <a:t>Vi har fungerande rutiner för att ta hand om tillbud och arbetsskador.</a:t>
                      </a:r>
                    </a:p>
                  </a:txBody>
                  <a:tcPr/>
                </a:tc>
                <a:tc>
                  <a:txBody>
                    <a:bodyPr/>
                    <a:lstStyle/>
                    <a:p>
                      <a:endParaRPr lang="sv-SE"/>
                    </a:p>
                  </a:txBody>
                  <a:tcPr>
                    <a:solidFill>
                      <a:srgbClr val="00B050"/>
                    </a:solidFill>
                  </a:tcPr>
                </a:tc>
                <a:tc>
                  <a:txBody>
                    <a:bodyPr/>
                    <a:lstStyle/>
                    <a:p>
                      <a:endParaRPr lang="sv-SE"/>
                    </a:p>
                  </a:txBody>
                  <a:tcPr>
                    <a:solidFill>
                      <a:srgbClr val="C00000"/>
                    </a:solidFill>
                  </a:tcPr>
                </a:tc>
                <a:tc>
                  <a:txBody>
                    <a:bodyPr/>
                    <a:lstStyle/>
                    <a:p>
                      <a:endParaRPr lang="sv-SE"/>
                    </a:p>
                  </a:txBody>
                  <a:tcPr/>
                </a:tc>
                <a:extLst>
                  <a:ext uri="{0D108BD9-81ED-4DB2-BD59-A6C34878D82A}">
                    <a16:rowId xmlns:a16="http://schemas.microsoft.com/office/drawing/2014/main" val="4006732705"/>
                  </a:ext>
                </a:extLst>
              </a:tr>
            </a:tbl>
          </a:graphicData>
        </a:graphic>
      </p:graphicFrame>
      <p:sp>
        <p:nvSpPr>
          <p:cNvPr id="4" name="Tankebubbla: moln 3">
            <a:extLst>
              <a:ext uri="{FF2B5EF4-FFF2-40B4-BE49-F238E27FC236}">
                <a16:creationId xmlns:a16="http://schemas.microsoft.com/office/drawing/2014/main" id="{E320116F-D6B5-4BDE-9A08-5DC93513CC1B}"/>
              </a:ext>
            </a:extLst>
          </p:cNvPr>
          <p:cNvSpPr/>
          <p:nvPr/>
        </p:nvSpPr>
        <p:spPr>
          <a:xfrm>
            <a:off x="5456641" y="130326"/>
            <a:ext cx="4258047" cy="1433639"/>
          </a:xfrm>
          <a:prstGeom prst="cloudCallout">
            <a:avLst/>
          </a:prstGeom>
          <a:solidFill>
            <a:schemeClr val="accent6">
              <a:lumMod val="20000"/>
              <a:lumOff val="80000"/>
            </a:schemeClr>
          </a:solidFill>
          <a:ln/>
        </p:spPr>
        <p:style>
          <a:lnRef idx="3">
            <a:schemeClr val="lt1"/>
          </a:lnRef>
          <a:fillRef idx="1">
            <a:schemeClr val="accent1"/>
          </a:fillRef>
          <a:effectRef idx="1">
            <a:schemeClr val="accent1"/>
          </a:effectRef>
          <a:fontRef idx="minor">
            <a:schemeClr val="lt1"/>
          </a:fontRef>
        </p:style>
        <p:txBody>
          <a:bodyPr lIns="91440" tIns="45720" rIns="91440" bIns="45720" rtlCol="0" anchor="ctr"/>
          <a:lstStyle/>
          <a:p>
            <a:pPr algn="ctr"/>
            <a:r>
              <a:rPr lang="sv-SE" u="sng" dirty="0">
                <a:solidFill>
                  <a:schemeClr val="tx1">
                    <a:lumMod val="50000"/>
                  </a:schemeClr>
                </a:solidFill>
              </a:rPr>
              <a:t>Stödmaterial:</a:t>
            </a:r>
          </a:p>
          <a:p>
            <a:pPr algn="ctr"/>
            <a:r>
              <a:rPr lang="sv-SE" dirty="0">
                <a:solidFill>
                  <a:srgbClr val="FFFFFF"/>
                </a:solidFill>
                <a:cs typeface="Arial"/>
                <a:hlinkClick r:id="rId3"/>
              </a:rPr>
              <a:t>Rutin arbetsskador och tillbud</a:t>
            </a:r>
            <a:endParaRPr lang="sv-SE" dirty="0">
              <a:solidFill>
                <a:srgbClr val="FFFFFF"/>
              </a:solidFill>
              <a:cs typeface="Arial"/>
            </a:endParaRPr>
          </a:p>
        </p:txBody>
      </p:sp>
    </p:spTree>
    <p:extLst>
      <p:ext uri="{BB962C8B-B14F-4D97-AF65-F5344CB8AC3E}">
        <p14:creationId xmlns:p14="http://schemas.microsoft.com/office/powerpoint/2010/main" val="26916494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EE0C912-B58F-4191-80B6-E51C50F1E8FF}"/>
              </a:ext>
            </a:extLst>
          </p:cNvPr>
          <p:cNvSpPr>
            <a:spLocks noGrp="1"/>
          </p:cNvSpPr>
          <p:nvPr>
            <p:ph type="title"/>
          </p:nvPr>
        </p:nvSpPr>
        <p:spPr/>
        <p:txBody>
          <a:bodyPr>
            <a:normAutofit fontScale="90000"/>
          </a:bodyPr>
          <a:lstStyle/>
          <a:p>
            <a:br>
              <a:rPr lang="sv-SE" b="0" i="0">
                <a:solidFill>
                  <a:srgbClr val="333333"/>
                </a:solidFill>
                <a:effectLst/>
              </a:rPr>
            </a:br>
            <a:br>
              <a:rPr lang="sv-SE" b="0" i="0">
                <a:solidFill>
                  <a:srgbClr val="333333"/>
                </a:solidFill>
                <a:effectLst/>
              </a:rPr>
            </a:br>
            <a:br>
              <a:rPr lang="sv-SE" b="0" i="0">
                <a:solidFill>
                  <a:srgbClr val="333333"/>
                </a:solidFill>
                <a:effectLst/>
              </a:rPr>
            </a:br>
            <a:r>
              <a:rPr lang="sv-SE" b="0" i="0">
                <a:solidFill>
                  <a:srgbClr val="333333"/>
                </a:solidFill>
                <a:effectLst/>
              </a:rPr>
              <a:t>Hot och våld</a:t>
            </a:r>
            <a:br>
              <a:rPr lang="sv-SE" b="0" i="0">
                <a:solidFill>
                  <a:srgbClr val="333333"/>
                </a:solidFill>
                <a:effectLst/>
                <a:latin typeface="chevinpro-medium"/>
              </a:rPr>
            </a:br>
            <a:endParaRPr lang="sv-SE"/>
          </a:p>
        </p:txBody>
      </p:sp>
      <p:sp>
        <p:nvSpPr>
          <p:cNvPr id="3" name="Platshållare för innehåll 2">
            <a:extLst>
              <a:ext uri="{FF2B5EF4-FFF2-40B4-BE49-F238E27FC236}">
                <a16:creationId xmlns:a16="http://schemas.microsoft.com/office/drawing/2014/main" id="{EB65A03E-DB06-4942-95B6-72E889FC7828}"/>
              </a:ext>
            </a:extLst>
          </p:cNvPr>
          <p:cNvSpPr>
            <a:spLocks noGrp="1"/>
          </p:cNvSpPr>
          <p:nvPr>
            <p:ph sz="half" idx="1"/>
          </p:nvPr>
        </p:nvSpPr>
        <p:spPr>
          <a:xfrm>
            <a:off x="407988" y="1599090"/>
            <a:ext cx="10806214" cy="4176710"/>
          </a:xfrm>
        </p:spPr>
        <p:txBody>
          <a:bodyPr/>
          <a:lstStyle/>
          <a:p>
            <a:pPr marL="0" indent="0">
              <a:buNone/>
            </a:pPr>
            <a:r>
              <a:rPr lang="sv-SE"/>
              <a:t>Handlar om förekomst av eller risker för hot och våld från brukare, anhöriga, patienter, elever, klienter med flera samt hur sådana situationer hanteras på arbetsplatsen. Om att det finns kända rutiner för att förebygga hot och våld, liksom att vi vet hur vi ska hantera situationer där hot och våld kan förekomma. Även sociala medier kan vara en arena för hot och våld.</a:t>
            </a:r>
            <a:br>
              <a:rPr lang="sv-SE"/>
            </a:br>
            <a:br>
              <a:rPr lang="sv-SE"/>
            </a:br>
            <a:endParaRPr lang="sv-SE"/>
          </a:p>
        </p:txBody>
      </p:sp>
      <p:graphicFrame>
        <p:nvGraphicFramePr>
          <p:cNvPr id="5" name="Tabell 5">
            <a:extLst>
              <a:ext uri="{FF2B5EF4-FFF2-40B4-BE49-F238E27FC236}">
                <a16:creationId xmlns:a16="http://schemas.microsoft.com/office/drawing/2014/main" id="{8B259DB9-B8B1-4CF9-8B31-230961B42390}"/>
              </a:ext>
            </a:extLst>
          </p:cNvPr>
          <p:cNvGraphicFramePr>
            <a:graphicFrameLocks noGrp="1"/>
          </p:cNvGraphicFramePr>
          <p:nvPr>
            <p:ph sz="half" idx="2"/>
            <p:extLst>
              <p:ext uri="{D42A27DB-BD31-4B8C-83A1-F6EECF244321}">
                <p14:modId xmlns:p14="http://schemas.microsoft.com/office/powerpoint/2010/main" val="1634321209"/>
              </p:ext>
            </p:extLst>
          </p:nvPr>
        </p:nvGraphicFramePr>
        <p:xfrm>
          <a:off x="407987" y="3971968"/>
          <a:ext cx="11202764" cy="1803832"/>
        </p:xfrm>
        <a:graphic>
          <a:graphicData uri="http://schemas.openxmlformats.org/drawingml/2006/table">
            <a:tbl>
              <a:tblPr firstRow="1" bandRow="1">
                <a:tableStyleId>{5940675A-B579-460E-94D1-54222C63F5DA}</a:tableStyleId>
              </a:tblPr>
              <a:tblGrid>
                <a:gridCol w="3592125">
                  <a:extLst>
                    <a:ext uri="{9D8B030D-6E8A-4147-A177-3AD203B41FA5}">
                      <a16:colId xmlns:a16="http://schemas.microsoft.com/office/drawing/2014/main" val="3619140160"/>
                    </a:ext>
                  </a:extLst>
                </a:gridCol>
                <a:gridCol w="1683338">
                  <a:extLst>
                    <a:ext uri="{9D8B030D-6E8A-4147-A177-3AD203B41FA5}">
                      <a16:colId xmlns:a16="http://schemas.microsoft.com/office/drawing/2014/main" val="2613449487"/>
                    </a:ext>
                  </a:extLst>
                </a:gridCol>
                <a:gridCol w="1811093">
                  <a:extLst>
                    <a:ext uri="{9D8B030D-6E8A-4147-A177-3AD203B41FA5}">
                      <a16:colId xmlns:a16="http://schemas.microsoft.com/office/drawing/2014/main" val="923388311"/>
                    </a:ext>
                  </a:extLst>
                </a:gridCol>
                <a:gridCol w="4116208">
                  <a:extLst>
                    <a:ext uri="{9D8B030D-6E8A-4147-A177-3AD203B41FA5}">
                      <a16:colId xmlns:a16="http://schemas.microsoft.com/office/drawing/2014/main" val="575836018"/>
                    </a:ext>
                  </a:extLst>
                </a:gridCol>
              </a:tblGrid>
              <a:tr h="560339">
                <a:tc>
                  <a:txBody>
                    <a:bodyPr/>
                    <a:lstStyle/>
                    <a:p>
                      <a:endParaRPr lang="sv-SE" sz="1800" b="1"/>
                    </a:p>
                  </a:txBody>
                  <a:tcPr/>
                </a:tc>
                <a:tc>
                  <a:txBody>
                    <a:bodyPr/>
                    <a:lstStyle/>
                    <a:p>
                      <a:r>
                        <a:rPr lang="sv-SE" sz="1800" b="1"/>
                        <a:t>Fungerar bra</a:t>
                      </a:r>
                    </a:p>
                  </a:txBody>
                  <a:tcPr>
                    <a:solidFill>
                      <a:srgbClr val="00B050"/>
                    </a:solidFill>
                  </a:tcPr>
                </a:tc>
                <a:tc>
                  <a:txBody>
                    <a:bodyPr/>
                    <a:lstStyle/>
                    <a:p>
                      <a:r>
                        <a:rPr lang="sv-SE" sz="1800" b="1"/>
                        <a:t>Kan förbättras</a:t>
                      </a:r>
                    </a:p>
                  </a:txBody>
                  <a:tcPr>
                    <a:solidFill>
                      <a:srgbClr val="C00000"/>
                    </a:solidFill>
                  </a:tcPr>
                </a:tc>
                <a:tc>
                  <a:txBody>
                    <a:bodyPr/>
                    <a:lstStyle/>
                    <a:p>
                      <a:r>
                        <a:rPr lang="sv-SE" sz="1800" b="1"/>
                        <a:t>Kommentar</a:t>
                      </a:r>
                    </a:p>
                  </a:txBody>
                  <a:tcPr/>
                </a:tc>
                <a:extLst>
                  <a:ext uri="{0D108BD9-81ED-4DB2-BD59-A6C34878D82A}">
                    <a16:rowId xmlns:a16="http://schemas.microsoft.com/office/drawing/2014/main" val="4234449665"/>
                  </a:ext>
                </a:extLst>
              </a:tr>
              <a:tr h="1243493">
                <a:tc>
                  <a:txBody>
                    <a:bodyPr/>
                    <a:lstStyle/>
                    <a:p>
                      <a:pPr marL="0" marR="0" lvl="0" indent="0" algn="l" defTabSz="914332" rtl="0" eaLnBrk="1" fontAlgn="auto" latinLnBrk="0" hangingPunct="1">
                        <a:lnSpc>
                          <a:spcPct val="100000"/>
                        </a:lnSpc>
                        <a:spcBef>
                          <a:spcPts val="0"/>
                        </a:spcBef>
                        <a:spcAft>
                          <a:spcPts val="0"/>
                        </a:spcAft>
                        <a:buClrTx/>
                        <a:buSzTx/>
                        <a:buFontTx/>
                        <a:buNone/>
                        <a:tabLst/>
                        <a:defRPr/>
                      </a:pPr>
                      <a:r>
                        <a:rPr lang="sv-SE" sz="1600" b="0">
                          <a:effectLst/>
                        </a:rPr>
                        <a:t>Vi vet oftast hur vi ska hantera situationer där hot och våld kan förekomma.</a:t>
                      </a:r>
                    </a:p>
                  </a:txBody>
                  <a:tcPr/>
                </a:tc>
                <a:tc>
                  <a:txBody>
                    <a:bodyPr/>
                    <a:lstStyle/>
                    <a:p>
                      <a:endParaRPr lang="sv-SE"/>
                    </a:p>
                  </a:txBody>
                  <a:tcPr>
                    <a:solidFill>
                      <a:srgbClr val="00B050"/>
                    </a:solidFill>
                  </a:tcPr>
                </a:tc>
                <a:tc>
                  <a:txBody>
                    <a:bodyPr/>
                    <a:lstStyle/>
                    <a:p>
                      <a:endParaRPr lang="sv-SE"/>
                    </a:p>
                  </a:txBody>
                  <a:tcPr>
                    <a:solidFill>
                      <a:srgbClr val="C00000"/>
                    </a:solidFill>
                  </a:tcPr>
                </a:tc>
                <a:tc>
                  <a:txBody>
                    <a:bodyPr/>
                    <a:lstStyle/>
                    <a:p>
                      <a:endParaRPr lang="sv-SE"/>
                    </a:p>
                  </a:txBody>
                  <a:tcPr/>
                </a:tc>
                <a:extLst>
                  <a:ext uri="{0D108BD9-81ED-4DB2-BD59-A6C34878D82A}">
                    <a16:rowId xmlns:a16="http://schemas.microsoft.com/office/drawing/2014/main" val="4006732705"/>
                  </a:ext>
                </a:extLst>
              </a:tr>
            </a:tbl>
          </a:graphicData>
        </a:graphic>
      </p:graphicFrame>
      <p:sp>
        <p:nvSpPr>
          <p:cNvPr id="6" name="Tankebubbla: moln 5">
            <a:extLst>
              <a:ext uri="{FF2B5EF4-FFF2-40B4-BE49-F238E27FC236}">
                <a16:creationId xmlns:a16="http://schemas.microsoft.com/office/drawing/2014/main" id="{24EA7A87-D6CE-4495-BF49-22DE20A2D088}"/>
              </a:ext>
            </a:extLst>
          </p:cNvPr>
          <p:cNvSpPr/>
          <p:nvPr/>
        </p:nvSpPr>
        <p:spPr>
          <a:xfrm>
            <a:off x="3512989" y="64065"/>
            <a:ext cx="4258047" cy="1433639"/>
          </a:xfrm>
          <a:prstGeom prst="cloudCallout">
            <a:avLst/>
          </a:prstGeom>
          <a:solidFill>
            <a:schemeClr val="accent6">
              <a:lumMod val="20000"/>
              <a:lumOff val="80000"/>
            </a:schemeClr>
          </a:solidFill>
          <a:ln/>
        </p:spPr>
        <p:style>
          <a:lnRef idx="3">
            <a:schemeClr val="lt1"/>
          </a:lnRef>
          <a:fillRef idx="1">
            <a:schemeClr val="accent1"/>
          </a:fillRef>
          <a:effectRef idx="1">
            <a:schemeClr val="accent1"/>
          </a:effectRef>
          <a:fontRef idx="minor">
            <a:schemeClr val="lt1"/>
          </a:fontRef>
        </p:style>
        <p:txBody>
          <a:bodyPr rtlCol="0" anchor="ctr"/>
          <a:lstStyle/>
          <a:p>
            <a:pPr algn="ctr"/>
            <a:r>
              <a:rPr lang="sv-SE" u="sng">
                <a:solidFill>
                  <a:schemeClr val="tx1">
                    <a:lumMod val="50000"/>
                  </a:schemeClr>
                </a:solidFill>
              </a:rPr>
              <a:t>Stödmaterial:</a:t>
            </a:r>
          </a:p>
          <a:p>
            <a:pPr algn="ctr"/>
            <a:r>
              <a:rPr lang="sv-SE">
                <a:hlinkClick r:id="rId3"/>
              </a:rPr>
              <a:t>Rutin mot hot och våld</a:t>
            </a:r>
            <a:endParaRPr lang="sv-SE" u="sng">
              <a:solidFill>
                <a:schemeClr val="tx1">
                  <a:lumMod val="50000"/>
                </a:schemeClr>
              </a:solidFill>
            </a:endParaRPr>
          </a:p>
        </p:txBody>
      </p:sp>
    </p:spTree>
    <p:extLst>
      <p:ext uri="{BB962C8B-B14F-4D97-AF65-F5344CB8AC3E}">
        <p14:creationId xmlns:p14="http://schemas.microsoft.com/office/powerpoint/2010/main" val="27942521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EE0C912-B58F-4191-80B6-E51C50F1E8FF}"/>
              </a:ext>
            </a:extLst>
          </p:cNvPr>
          <p:cNvSpPr>
            <a:spLocks noGrp="1"/>
          </p:cNvSpPr>
          <p:nvPr>
            <p:ph type="title"/>
          </p:nvPr>
        </p:nvSpPr>
        <p:spPr/>
        <p:txBody>
          <a:bodyPr>
            <a:normAutofit fontScale="90000"/>
          </a:bodyPr>
          <a:lstStyle/>
          <a:p>
            <a:br>
              <a:rPr lang="sv-SE" b="0" i="0">
                <a:solidFill>
                  <a:srgbClr val="333333"/>
                </a:solidFill>
                <a:effectLst/>
                <a:latin typeface="chevinpro-medium"/>
              </a:rPr>
            </a:br>
            <a:r>
              <a:rPr lang="sv-SE" b="0" i="0">
                <a:solidFill>
                  <a:srgbClr val="333333"/>
                </a:solidFill>
                <a:effectLst/>
              </a:rPr>
              <a:t>Digital arbetsmiljö och IT-stöd</a:t>
            </a:r>
            <a:br>
              <a:rPr lang="sv-SE" b="0" i="0">
                <a:solidFill>
                  <a:srgbClr val="333333"/>
                </a:solidFill>
                <a:effectLst/>
                <a:latin typeface="chevinpro-medium"/>
              </a:rPr>
            </a:br>
            <a:endParaRPr lang="sv-SE"/>
          </a:p>
        </p:txBody>
      </p:sp>
      <p:sp>
        <p:nvSpPr>
          <p:cNvPr id="3" name="Platshållare för innehåll 2">
            <a:extLst>
              <a:ext uri="{FF2B5EF4-FFF2-40B4-BE49-F238E27FC236}">
                <a16:creationId xmlns:a16="http://schemas.microsoft.com/office/drawing/2014/main" id="{EB65A03E-DB06-4942-95B6-72E889FC7828}"/>
              </a:ext>
            </a:extLst>
          </p:cNvPr>
          <p:cNvSpPr>
            <a:spLocks noGrp="1"/>
          </p:cNvSpPr>
          <p:nvPr>
            <p:ph sz="half" idx="1"/>
          </p:nvPr>
        </p:nvSpPr>
        <p:spPr>
          <a:xfrm>
            <a:off x="407988" y="1736729"/>
            <a:ext cx="10528236" cy="4176710"/>
          </a:xfrm>
        </p:spPr>
        <p:txBody>
          <a:bodyPr/>
          <a:lstStyle/>
          <a:p>
            <a:pPr marL="0" indent="0">
              <a:buNone/>
            </a:pPr>
            <a:r>
              <a:rPr lang="sv-SE" b="0" i="0">
                <a:solidFill>
                  <a:srgbClr val="333333"/>
                </a:solidFill>
                <a:effectLst/>
              </a:rPr>
              <a:t>Handlar om hur datorer och IT-system påverkar arbetsmiljön. Att det finns fungerande IT-system som stödjer det arbete vi utför och att vi har tillräcklig kompetens för systemen.</a:t>
            </a:r>
            <a:endParaRPr lang="sv-SE"/>
          </a:p>
        </p:txBody>
      </p:sp>
      <p:graphicFrame>
        <p:nvGraphicFramePr>
          <p:cNvPr id="5" name="Tabell 5">
            <a:extLst>
              <a:ext uri="{FF2B5EF4-FFF2-40B4-BE49-F238E27FC236}">
                <a16:creationId xmlns:a16="http://schemas.microsoft.com/office/drawing/2014/main" id="{8B259DB9-B8B1-4CF9-8B31-230961B42390}"/>
              </a:ext>
            </a:extLst>
          </p:cNvPr>
          <p:cNvGraphicFramePr>
            <a:graphicFrameLocks noGrp="1"/>
          </p:cNvGraphicFramePr>
          <p:nvPr>
            <p:ph sz="half" idx="2"/>
            <p:extLst>
              <p:ext uri="{D42A27DB-BD31-4B8C-83A1-F6EECF244321}">
                <p14:modId xmlns:p14="http://schemas.microsoft.com/office/powerpoint/2010/main" val="1300413597"/>
              </p:ext>
            </p:extLst>
          </p:nvPr>
        </p:nvGraphicFramePr>
        <p:xfrm>
          <a:off x="782727" y="3324123"/>
          <a:ext cx="10087660" cy="1693867"/>
        </p:xfrm>
        <a:graphic>
          <a:graphicData uri="http://schemas.openxmlformats.org/drawingml/2006/table">
            <a:tbl>
              <a:tblPr firstRow="1" bandRow="1">
                <a:tableStyleId>{5940675A-B579-460E-94D1-54222C63F5DA}</a:tableStyleId>
              </a:tblPr>
              <a:tblGrid>
                <a:gridCol w="3562501">
                  <a:extLst>
                    <a:ext uri="{9D8B030D-6E8A-4147-A177-3AD203B41FA5}">
                      <a16:colId xmlns:a16="http://schemas.microsoft.com/office/drawing/2014/main" val="3619140160"/>
                    </a:ext>
                  </a:extLst>
                </a:gridCol>
                <a:gridCol w="1592850">
                  <a:extLst>
                    <a:ext uri="{9D8B030D-6E8A-4147-A177-3AD203B41FA5}">
                      <a16:colId xmlns:a16="http://schemas.microsoft.com/office/drawing/2014/main" val="2613449487"/>
                    </a:ext>
                  </a:extLst>
                </a:gridCol>
                <a:gridCol w="1801403">
                  <a:extLst>
                    <a:ext uri="{9D8B030D-6E8A-4147-A177-3AD203B41FA5}">
                      <a16:colId xmlns:a16="http://schemas.microsoft.com/office/drawing/2014/main" val="923388311"/>
                    </a:ext>
                  </a:extLst>
                </a:gridCol>
                <a:gridCol w="3130906">
                  <a:extLst>
                    <a:ext uri="{9D8B030D-6E8A-4147-A177-3AD203B41FA5}">
                      <a16:colId xmlns:a16="http://schemas.microsoft.com/office/drawing/2014/main" val="575836018"/>
                    </a:ext>
                  </a:extLst>
                </a:gridCol>
              </a:tblGrid>
              <a:tr h="627067">
                <a:tc>
                  <a:txBody>
                    <a:bodyPr/>
                    <a:lstStyle/>
                    <a:p>
                      <a:endParaRPr lang="sv-SE" sz="1800" b="1"/>
                    </a:p>
                  </a:txBody>
                  <a:tcPr/>
                </a:tc>
                <a:tc>
                  <a:txBody>
                    <a:bodyPr/>
                    <a:lstStyle/>
                    <a:p>
                      <a:r>
                        <a:rPr lang="sv-SE" sz="1800" b="1"/>
                        <a:t>Fungerar bra</a:t>
                      </a:r>
                    </a:p>
                  </a:txBody>
                  <a:tcPr>
                    <a:solidFill>
                      <a:srgbClr val="00B050"/>
                    </a:solidFill>
                  </a:tcPr>
                </a:tc>
                <a:tc>
                  <a:txBody>
                    <a:bodyPr/>
                    <a:lstStyle/>
                    <a:p>
                      <a:r>
                        <a:rPr lang="sv-SE" sz="1800" b="1"/>
                        <a:t>Kan förbättras</a:t>
                      </a:r>
                    </a:p>
                  </a:txBody>
                  <a:tcPr>
                    <a:solidFill>
                      <a:srgbClr val="C00000"/>
                    </a:solidFill>
                  </a:tcPr>
                </a:tc>
                <a:tc>
                  <a:txBody>
                    <a:bodyPr/>
                    <a:lstStyle/>
                    <a:p>
                      <a:r>
                        <a:rPr lang="sv-SE" sz="1800" b="1"/>
                        <a:t>Kommentar</a:t>
                      </a:r>
                    </a:p>
                  </a:txBody>
                  <a:tcPr/>
                </a:tc>
                <a:extLst>
                  <a:ext uri="{0D108BD9-81ED-4DB2-BD59-A6C34878D82A}">
                    <a16:rowId xmlns:a16="http://schemas.microsoft.com/office/drawing/2014/main" val="4234449665"/>
                  </a:ext>
                </a:extLst>
              </a:tr>
              <a:tr h="979255">
                <a:tc>
                  <a:txBody>
                    <a:bodyPr/>
                    <a:lstStyle/>
                    <a:p>
                      <a:pPr marL="0" marR="0" lvl="0" indent="0" algn="l" defTabSz="914332" rtl="0" eaLnBrk="1" fontAlgn="auto" latinLnBrk="0" hangingPunct="1">
                        <a:lnSpc>
                          <a:spcPct val="100000"/>
                        </a:lnSpc>
                        <a:spcBef>
                          <a:spcPts val="0"/>
                        </a:spcBef>
                        <a:spcAft>
                          <a:spcPts val="0"/>
                        </a:spcAft>
                        <a:buClrTx/>
                        <a:buSzTx/>
                        <a:buFontTx/>
                        <a:buNone/>
                        <a:tabLst/>
                        <a:defRPr/>
                      </a:pPr>
                      <a:r>
                        <a:rPr lang="sv-SE" sz="1600" b="0">
                          <a:effectLst/>
                        </a:rPr>
                        <a:t>Vi har väl fungerande IT-system som stödjer det arbete vi utför och vi har kompetens för att använda systemen.</a:t>
                      </a:r>
                    </a:p>
                  </a:txBody>
                  <a:tcPr/>
                </a:tc>
                <a:tc>
                  <a:txBody>
                    <a:bodyPr/>
                    <a:lstStyle/>
                    <a:p>
                      <a:endParaRPr lang="sv-SE"/>
                    </a:p>
                  </a:txBody>
                  <a:tcPr>
                    <a:solidFill>
                      <a:srgbClr val="00B050"/>
                    </a:solidFill>
                  </a:tcPr>
                </a:tc>
                <a:tc>
                  <a:txBody>
                    <a:bodyPr/>
                    <a:lstStyle/>
                    <a:p>
                      <a:endParaRPr lang="sv-SE"/>
                    </a:p>
                  </a:txBody>
                  <a:tcPr>
                    <a:solidFill>
                      <a:srgbClr val="C00000"/>
                    </a:solidFill>
                  </a:tcPr>
                </a:tc>
                <a:tc>
                  <a:txBody>
                    <a:bodyPr/>
                    <a:lstStyle/>
                    <a:p>
                      <a:endParaRPr lang="sv-SE"/>
                    </a:p>
                  </a:txBody>
                  <a:tcPr/>
                </a:tc>
                <a:extLst>
                  <a:ext uri="{0D108BD9-81ED-4DB2-BD59-A6C34878D82A}">
                    <a16:rowId xmlns:a16="http://schemas.microsoft.com/office/drawing/2014/main" val="4006732705"/>
                  </a:ext>
                </a:extLst>
              </a:tr>
            </a:tbl>
          </a:graphicData>
        </a:graphic>
      </p:graphicFrame>
      <p:sp>
        <p:nvSpPr>
          <p:cNvPr id="7" name="Tankebubbla: moln 6">
            <a:extLst>
              <a:ext uri="{FF2B5EF4-FFF2-40B4-BE49-F238E27FC236}">
                <a16:creationId xmlns:a16="http://schemas.microsoft.com/office/drawing/2014/main" id="{8DE0D577-8CE8-4334-9FB5-53F7023BBBFC}"/>
              </a:ext>
            </a:extLst>
          </p:cNvPr>
          <p:cNvSpPr/>
          <p:nvPr/>
        </p:nvSpPr>
        <p:spPr>
          <a:xfrm>
            <a:off x="6298020" y="56472"/>
            <a:ext cx="3771014" cy="1433639"/>
          </a:xfrm>
          <a:prstGeom prst="cloudCallout">
            <a:avLst/>
          </a:prstGeom>
          <a:solidFill>
            <a:schemeClr val="accent6">
              <a:lumMod val="20000"/>
              <a:lumOff val="80000"/>
            </a:schemeClr>
          </a:solidFill>
          <a:ln/>
        </p:spPr>
        <p:style>
          <a:lnRef idx="3">
            <a:schemeClr val="lt1"/>
          </a:lnRef>
          <a:fillRef idx="1">
            <a:schemeClr val="accent1"/>
          </a:fillRef>
          <a:effectRef idx="1">
            <a:schemeClr val="accent1"/>
          </a:effectRef>
          <a:fontRef idx="minor">
            <a:schemeClr val="lt1"/>
          </a:fontRef>
        </p:style>
        <p:txBody>
          <a:bodyPr lIns="91440" tIns="45720" rIns="91440" bIns="45720" rtlCol="0" anchor="ctr"/>
          <a:lstStyle/>
          <a:p>
            <a:pPr algn="ctr"/>
            <a:r>
              <a:rPr lang="sv-SE" u="sng">
                <a:solidFill>
                  <a:schemeClr val="tx1">
                    <a:lumMod val="50000"/>
                  </a:schemeClr>
                </a:solidFill>
              </a:rPr>
              <a:t>Stödmaterial:</a:t>
            </a:r>
          </a:p>
          <a:p>
            <a:pPr algn="ctr"/>
            <a:r>
              <a:rPr lang="sv-SE" err="1">
                <a:solidFill>
                  <a:srgbClr val="FFFFFF"/>
                </a:solidFill>
                <a:cs typeface="Arial"/>
                <a:hlinkClick r:id="rId3"/>
              </a:rPr>
              <a:t>Digironden</a:t>
            </a:r>
            <a:r>
              <a:rPr lang="sv-SE">
                <a:solidFill>
                  <a:srgbClr val="FFFFFF"/>
                </a:solidFill>
                <a:cs typeface="Arial"/>
                <a:hlinkClick r:id="rId3"/>
              </a:rPr>
              <a:t>- Sunt arbetsliv</a:t>
            </a:r>
            <a:endParaRPr lang="sv-SE">
              <a:solidFill>
                <a:srgbClr val="FFFFFF"/>
              </a:solidFill>
              <a:cs typeface="Arial"/>
            </a:endParaRPr>
          </a:p>
        </p:txBody>
      </p:sp>
    </p:spTree>
    <p:extLst>
      <p:ext uri="{BB962C8B-B14F-4D97-AF65-F5344CB8AC3E}">
        <p14:creationId xmlns:p14="http://schemas.microsoft.com/office/powerpoint/2010/main" val="2679867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CD93C37-1641-45E7-8C66-31DC211680AF}"/>
              </a:ext>
            </a:extLst>
          </p:cNvPr>
          <p:cNvSpPr>
            <a:spLocks noGrp="1"/>
          </p:cNvSpPr>
          <p:nvPr>
            <p:ph type="title"/>
          </p:nvPr>
        </p:nvSpPr>
        <p:spPr/>
        <p:txBody>
          <a:bodyPr/>
          <a:lstStyle/>
          <a:p>
            <a:r>
              <a:rPr lang="sv-SE"/>
              <a:t>Instruktion</a:t>
            </a:r>
          </a:p>
        </p:txBody>
      </p:sp>
      <p:sp>
        <p:nvSpPr>
          <p:cNvPr id="3" name="Platshållare för innehåll 2">
            <a:extLst>
              <a:ext uri="{FF2B5EF4-FFF2-40B4-BE49-F238E27FC236}">
                <a16:creationId xmlns:a16="http://schemas.microsoft.com/office/drawing/2014/main" id="{439A9B63-966E-41B6-8C63-19E66AD50324}"/>
              </a:ext>
            </a:extLst>
          </p:cNvPr>
          <p:cNvSpPr>
            <a:spLocks noGrp="1"/>
          </p:cNvSpPr>
          <p:nvPr>
            <p:ph idx="11"/>
          </p:nvPr>
        </p:nvSpPr>
        <p:spPr/>
        <p:txBody>
          <a:bodyPr vert="horz" lIns="0" tIns="0" rIns="0" bIns="0" rtlCol="0" anchor="t">
            <a:normAutofit/>
          </a:bodyPr>
          <a:lstStyle/>
          <a:p>
            <a:pPr marL="0" indent="0" algn="l">
              <a:buNone/>
            </a:pPr>
            <a:r>
              <a:rPr lang="sv-SE" b="0" i="0">
                <a:effectLst/>
              </a:rPr>
              <a:t>Verktyget Vår arbetsmiljö </a:t>
            </a:r>
            <a:r>
              <a:rPr lang="sv-SE" b="0" i="0">
                <a:solidFill>
                  <a:srgbClr val="333333"/>
                </a:solidFill>
                <a:effectLst/>
              </a:rPr>
              <a:t>hjälper arbetsgruppen att steg för steg kartlägga arbetsmiljön. Det är en bra utgångspunkt i det löpande systematiska arbetsmiljöarbetet. Tillsammans går ni igenom områden som påverkar er vardag. Ni skapar samsyn kring:</a:t>
            </a:r>
          </a:p>
          <a:p>
            <a:pPr marL="0" indent="0">
              <a:buNone/>
            </a:pPr>
            <a:r>
              <a:rPr lang="sv-SE">
                <a:solidFill>
                  <a:srgbClr val="333333"/>
                </a:solidFill>
              </a:rPr>
              <a:t>- </a:t>
            </a:r>
            <a:r>
              <a:rPr lang="sv-SE" b="0" i="0">
                <a:solidFill>
                  <a:srgbClr val="333333"/>
                </a:solidFill>
                <a:effectLst/>
              </a:rPr>
              <a:t>Vad som fungerar bra</a:t>
            </a:r>
            <a:br>
              <a:rPr lang="sv-SE" b="0" i="0">
                <a:solidFill>
                  <a:srgbClr val="333333"/>
                </a:solidFill>
                <a:effectLst/>
              </a:rPr>
            </a:br>
            <a:r>
              <a:rPr lang="sv-SE" b="0" i="0">
                <a:solidFill>
                  <a:srgbClr val="333333"/>
                </a:solidFill>
                <a:effectLst/>
              </a:rPr>
              <a:t>- Vad som kan förbättras</a:t>
            </a:r>
            <a:br>
              <a:rPr lang="sv-SE" b="0" i="0">
                <a:solidFill>
                  <a:srgbClr val="333333"/>
                </a:solidFill>
                <a:effectLst/>
              </a:rPr>
            </a:br>
            <a:r>
              <a:rPr lang="sv-SE" b="0" i="0">
                <a:solidFill>
                  <a:srgbClr val="333333"/>
                </a:solidFill>
                <a:effectLst/>
              </a:rPr>
              <a:t>- Vilka områden som </a:t>
            </a:r>
            <a:r>
              <a:rPr lang="sv-SE">
                <a:solidFill>
                  <a:srgbClr val="333333"/>
                </a:solidFill>
              </a:rPr>
              <a:t>ska</a:t>
            </a:r>
            <a:r>
              <a:rPr lang="sv-SE" b="0" i="0">
                <a:solidFill>
                  <a:srgbClr val="333333"/>
                </a:solidFill>
                <a:effectLst/>
              </a:rPr>
              <a:t> prioriteras</a:t>
            </a:r>
            <a:endParaRPr lang="sv-SE" b="0" i="0">
              <a:solidFill>
                <a:srgbClr val="333333"/>
              </a:solidFill>
              <a:effectLst/>
              <a:cs typeface="Arial"/>
            </a:endParaRPr>
          </a:p>
          <a:p>
            <a:pPr marL="0" indent="0" algn="l">
              <a:buNone/>
            </a:pPr>
            <a:r>
              <a:rPr lang="sv-SE" b="0" i="0">
                <a:solidFill>
                  <a:srgbClr val="333333"/>
                </a:solidFill>
                <a:effectLst/>
              </a:rPr>
              <a:t>Verktyget passar för en arbetsplatsträff, APT, eller liknande möte och tar cirka en timme att gå igenom.</a:t>
            </a:r>
          </a:p>
          <a:p>
            <a:pPr marL="0" indent="0" algn="l">
              <a:buNone/>
            </a:pPr>
            <a:endParaRPr lang="sv-SE" b="0" i="0">
              <a:solidFill>
                <a:srgbClr val="333333"/>
              </a:solidFill>
              <a:effectLst/>
              <a:latin typeface="proxima_nova_rgregular"/>
            </a:endParaRPr>
          </a:p>
          <a:p>
            <a:pPr marL="229870" indent="-229870"/>
            <a:endParaRPr lang="sv-SE">
              <a:cs typeface="Arial"/>
            </a:endParaRPr>
          </a:p>
        </p:txBody>
      </p:sp>
    </p:spTree>
    <p:extLst>
      <p:ext uri="{BB962C8B-B14F-4D97-AF65-F5344CB8AC3E}">
        <p14:creationId xmlns:p14="http://schemas.microsoft.com/office/powerpoint/2010/main" val="7073522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EE0C912-B58F-4191-80B6-E51C50F1E8FF}"/>
              </a:ext>
            </a:extLst>
          </p:cNvPr>
          <p:cNvSpPr>
            <a:spLocks noGrp="1"/>
          </p:cNvSpPr>
          <p:nvPr>
            <p:ph type="title"/>
          </p:nvPr>
        </p:nvSpPr>
        <p:spPr/>
        <p:txBody>
          <a:bodyPr>
            <a:normAutofit fontScale="90000"/>
          </a:bodyPr>
          <a:lstStyle/>
          <a:p>
            <a:br>
              <a:rPr lang="sv-SE" b="0" i="0">
                <a:solidFill>
                  <a:srgbClr val="333333"/>
                </a:solidFill>
                <a:effectLst/>
                <a:latin typeface="chevinpro-medium"/>
              </a:rPr>
            </a:br>
            <a:br>
              <a:rPr lang="sv-SE" b="0" i="0">
                <a:solidFill>
                  <a:srgbClr val="333333"/>
                </a:solidFill>
                <a:effectLst/>
                <a:latin typeface="chevinpro-medium"/>
              </a:rPr>
            </a:br>
            <a:br>
              <a:rPr lang="sv-SE" b="0" i="0">
                <a:solidFill>
                  <a:srgbClr val="333333"/>
                </a:solidFill>
                <a:effectLst/>
                <a:latin typeface="chevinpro-medium"/>
              </a:rPr>
            </a:br>
            <a:r>
              <a:rPr lang="sv-SE" b="0" i="0">
                <a:solidFill>
                  <a:srgbClr val="333333"/>
                </a:solidFill>
                <a:effectLst/>
              </a:rPr>
              <a:t>Fysisk arbetsmiljö</a:t>
            </a:r>
            <a:br>
              <a:rPr lang="sv-SE" b="0" i="0">
                <a:solidFill>
                  <a:srgbClr val="333333"/>
                </a:solidFill>
                <a:effectLst/>
                <a:latin typeface="chevinpro-medium"/>
              </a:rPr>
            </a:br>
            <a:br>
              <a:rPr lang="sv-SE" b="0" i="0">
                <a:solidFill>
                  <a:srgbClr val="333333"/>
                </a:solidFill>
                <a:effectLst/>
                <a:latin typeface="chevinpro-medium"/>
              </a:rPr>
            </a:br>
            <a:endParaRPr lang="sv-SE"/>
          </a:p>
        </p:txBody>
      </p:sp>
      <p:sp>
        <p:nvSpPr>
          <p:cNvPr id="3" name="Platshållare för innehåll 2">
            <a:extLst>
              <a:ext uri="{FF2B5EF4-FFF2-40B4-BE49-F238E27FC236}">
                <a16:creationId xmlns:a16="http://schemas.microsoft.com/office/drawing/2014/main" id="{EB65A03E-DB06-4942-95B6-72E889FC7828}"/>
              </a:ext>
            </a:extLst>
          </p:cNvPr>
          <p:cNvSpPr>
            <a:spLocks noGrp="1"/>
          </p:cNvSpPr>
          <p:nvPr>
            <p:ph sz="half" idx="1"/>
          </p:nvPr>
        </p:nvSpPr>
        <p:spPr>
          <a:xfrm>
            <a:off x="407987" y="1736729"/>
            <a:ext cx="10630650" cy="4176710"/>
          </a:xfrm>
        </p:spPr>
        <p:txBody>
          <a:bodyPr>
            <a:normAutofit/>
          </a:bodyPr>
          <a:lstStyle/>
          <a:p>
            <a:pPr marL="0" indent="0" algn="l" rtl="0">
              <a:buNone/>
            </a:pPr>
            <a:r>
              <a:rPr lang="sv-SE" b="0" i="0">
                <a:solidFill>
                  <a:srgbClr val="3B3B3B"/>
                </a:solidFill>
                <a:effectLst/>
              </a:rPr>
              <a:t>Fysiska arbetsmiljöfaktorer handlar om hur den faktiska arbetsplatsen ser ut och fungerar rent fysiskt. I vård och omsorg är till exempel arbetsutrustning och hjälpmedel en viktig del av den fysiska arbetsmiljön. Andra fysiska faktorer kan vara belysning, brandskydd, ergonomi</a:t>
            </a:r>
            <a:r>
              <a:rPr lang="sv-SE">
                <a:solidFill>
                  <a:srgbClr val="3B3B3B"/>
                </a:solidFill>
              </a:rPr>
              <a:t>, </a:t>
            </a:r>
            <a:r>
              <a:rPr lang="sv-SE" b="0" i="0">
                <a:solidFill>
                  <a:srgbClr val="3B3B3B"/>
                </a:solidFill>
                <a:effectLst/>
              </a:rPr>
              <a:t>kemikalier</a:t>
            </a:r>
            <a:r>
              <a:rPr lang="sv-SE">
                <a:solidFill>
                  <a:srgbClr val="3B3B3B"/>
                </a:solidFill>
              </a:rPr>
              <a:t>, </a:t>
            </a:r>
            <a:r>
              <a:rPr lang="sv-SE" b="0" i="0">
                <a:solidFill>
                  <a:srgbClr val="3B3B3B"/>
                </a:solidFill>
                <a:effectLst/>
              </a:rPr>
              <a:t>smittämnen, ljudmiljö</a:t>
            </a:r>
            <a:r>
              <a:rPr lang="sv-SE">
                <a:solidFill>
                  <a:srgbClr val="3B3B3B"/>
                </a:solidFill>
              </a:rPr>
              <a:t>, </a:t>
            </a:r>
            <a:r>
              <a:rPr lang="sv-SE" b="0" i="0">
                <a:solidFill>
                  <a:srgbClr val="3B3B3B"/>
                </a:solidFill>
                <a:effectLst/>
              </a:rPr>
              <a:t>lokalernas planlösning och skick, luftkvalitet</a:t>
            </a:r>
            <a:r>
              <a:rPr lang="sv-SE">
                <a:solidFill>
                  <a:srgbClr val="3B3B3B"/>
                </a:solidFill>
              </a:rPr>
              <a:t>, </a:t>
            </a:r>
            <a:r>
              <a:rPr lang="sv-SE" b="0" i="0">
                <a:solidFill>
                  <a:srgbClr val="3B3B3B"/>
                </a:solidFill>
                <a:effectLst/>
              </a:rPr>
              <a:t>personalutrymmen.</a:t>
            </a:r>
          </a:p>
          <a:p>
            <a:pPr marL="0" indent="0">
              <a:buNone/>
            </a:pPr>
            <a:endParaRPr lang="sv-SE"/>
          </a:p>
        </p:txBody>
      </p:sp>
      <p:graphicFrame>
        <p:nvGraphicFramePr>
          <p:cNvPr id="5" name="Tabell 5">
            <a:extLst>
              <a:ext uri="{FF2B5EF4-FFF2-40B4-BE49-F238E27FC236}">
                <a16:creationId xmlns:a16="http://schemas.microsoft.com/office/drawing/2014/main" id="{8B259DB9-B8B1-4CF9-8B31-230961B42390}"/>
              </a:ext>
            </a:extLst>
          </p:cNvPr>
          <p:cNvGraphicFramePr>
            <a:graphicFrameLocks noGrp="1"/>
          </p:cNvGraphicFramePr>
          <p:nvPr>
            <p:ph sz="half" idx="2"/>
            <p:extLst>
              <p:ext uri="{D42A27DB-BD31-4B8C-83A1-F6EECF244321}">
                <p14:modId xmlns:p14="http://schemas.microsoft.com/office/powerpoint/2010/main" val="2845101222"/>
              </p:ext>
            </p:extLst>
          </p:nvPr>
        </p:nvGraphicFramePr>
        <p:xfrm>
          <a:off x="407987" y="3671679"/>
          <a:ext cx="10819180" cy="2103756"/>
        </p:xfrm>
        <a:graphic>
          <a:graphicData uri="http://schemas.openxmlformats.org/drawingml/2006/table">
            <a:tbl>
              <a:tblPr firstRow="1" bandRow="1">
                <a:tableStyleId>{5940675A-B579-460E-94D1-54222C63F5DA}</a:tableStyleId>
              </a:tblPr>
              <a:tblGrid>
                <a:gridCol w="3555187">
                  <a:extLst>
                    <a:ext uri="{9D8B030D-6E8A-4147-A177-3AD203B41FA5}">
                      <a16:colId xmlns:a16="http://schemas.microsoft.com/office/drawing/2014/main" val="3619140160"/>
                    </a:ext>
                  </a:extLst>
                </a:gridCol>
                <a:gridCol w="1709047">
                  <a:extLst>
                    <a:ext uri="{9D8B030D-6E8A-4147-A177-3AD203B41FA5}">
                      <a16:colId xmlns:a16="http://schemas.microsoft.com/office/drawing/2014/main" val="2613449487"/>
                    </a:ext>
                  </a:extLst>
                </a:gridCol>
                <a:gridCol w="1751042">
                  <a:extLst>
                    <a:ext uri="{9D8B030D-6E8A-4147-A177-3AD203B41FA5}">
                      <a16:colId xmlns:a16="http://schemas.microsoft.com/office/drawing/2014/main" val="923388311"/>
                    </a:ext>
                  </a:extLst>
                </a:gridCol>
                <a:gridCol w="3803904">
                  <a:extLst>
                    <a:ext uri="{9D8B030D-6E8A-4147-A177-3AD203B41FA5}">
                      <a16:colId xmlns:a16="http://schemas.microsoft.com/office/drawing/2014/main" val="575836018"/>
                    </a:ext>
                  </a:extLst>
                </a:gridCol>
              </a:tblGrid>
              <a:tr h="653507">
                <a:tc>
                  <a:txBody>
                    <a:bodyPr/>
                    <a:lstStyle/>
                    <a:p>
                      <a:endParaRPr lang="sv-SE" sz="1800" b="1"/>
                    </a:p>
                  </a:txBody>
                  <a:tcPr/>
                </a:tc>
                <a:tc>
                  <a:txBody>
                    <a:bodyPr/>
                    <a:lstStyle/>
                    <a:p>
                      <a:pPr algn="l"/>
                      <a:r>
                        <a:rPr lang="sv-SE" sz="1800" b="1"/>
                        <a:t>Fungerar bra</a:t>
                      </a:r>
                    </a:p>
                  </a:txBody>
                  <a:tcPr>
                    <a:solidFill>
                      <a:srgbClr val="00B050"/>
                    </a:solidFill>
                  </a:tcPr>
                </a:tc>
                <a:tc>
                  <a:txBody>
                    <a:bodyPr/>
                    <a:lstStyle/>
                    <a:p>
                      <a:r>
                        <a:rPr lang="sv-SE" sz="1800" b="1"/>
                        <a:t>Kan förbättras</a:t>
                      </a:r>
                    </a:p>
                  </a:txBody>
                  <a:tcPr>
                    <a:solidFill>
                      <a:srgbClr val="C00000"/>
                    </a:solidFill>
                  </a:tcPr>
                </a:tc>
                <a:tc>
                  <a:txBody>
                    <a:bodyPr/>
                    <a:lstStyle/>
                    <a:p>
                      <a:r>
                        <a:rPr lang="sv-SE" sz="1800" b="1"/>
                        <a:t>Kommentar</a:t>
                      </a:r>
                    </a:p>
                  </a:txBody>
                  <a:tcPr/>
                </a:tc>
                <a:extLst>
                  <a:ext uri="{0D108BD9-81ED-4DB2-BD59-A6C34878D82A}">
                    <a16:rowId xmlns:a16="http://schemas.microsoft.com/office/drawing/2014/main" val="4234449665"/>
                  </a:ext>
                </a:extLst>
              </a:tr>
              <a:tr h="1450249">
                <a:tc>
                  <a:txBody>
                    <a:bodyPr/>
                    <a:lstStyle/>
                    <a:p>
                      <a:pPr marL="0" marR="0" lvl="0" indent="0" algn="l" defTabSz="914332" rtl="0" eaLnBrk="1" fontAlgn="auto" latinLnBrk="0" hangingPunct="1">
                        <a:lnSpc>
                          <a:spcPct val="100000"/>
                        </a:lnSpc>
                        <a:spcBef>
                          <a:spcPts val="0"/>
                        </a:spcBef>
                        <a:spcAft>
                          <a:spcPts val="0"/>
                        </a:spcAft>
                        <a:buClrTx/>
                        <a:buSzTx/>
                        <a:buFontTx/>
                        <a:buNone/>
                        <a:tabLst/>
                        <a:defRPr/>
                      </a:pPr>
                      <a:r>
                        <a:rPr lang="sv-SE" sz="1600" b="0">
                          <a:effectLst/>
                        </a:rPr>
                        <a:t>Vi har en bra fysisk arbetsmiljö och upplever inga direkta problem.</a:t>
                      </a:r>
                    </a:p>
                  </a:txBody>
                  <a:tcPr/>
                </a:tc>
                <a:tc>
                  <a:txBody>
                    <a:bodyPr/>
                    <a:lstStyle/>
                    <a:p>
                      <a:endParaRPr lang="sv-SE"/>
                    </a:p>
                  </a:txBody>
                  <a:tcPr>
                    <a:solidFill>
                      <a:srgbClr val="00B050"/>
                    </a:solidFill>
                  </a:tcPr>
                </a:tc>
                <a:tc>
                  <a:txBody>
                    <a:bodyPr/>
                    <a:lstStyle/>
                    <a:p>
                      <a:endParaRPr lang="sv-SE"/>
                    </a:p>
                  </a:txBody>
                  <a:tcPr>
                    <a:solidFill>
                      <a:srgbClr val="C00000"/>
                    </a:solidFill>
                  </a:tcPr>
                </a:tc>
                <a:tc>
                  <a:txBody>
                    <a:bodyPr/>
                    <a:lstStyle/>
                    <a:p>
                      <a:endParaRPr lang="sv-SE"/>
                    </a:p>
                  </a:txBody>
                  <a:tcPr/>
                </a:tc>
                <a:extLst>
                  <a:ext uri="{0D108BD9-81ED-4DB2-BD59-A6C34878D82A}">
                    <a16:rowId xmlns:a16="http://schemas.microsoft.com/office/drawing/2014/main" val="4006732705"/>
                  </a:ext>
                </a:extLst>
              </a:tr>
            </a:tbl>
          </a:graphicData>
        </a:graphic>
      </p:graphicFrame>
    </p:spTree>
    <p:extLst>
      <p:ext uri="{BB962C8B-B14F-4D97-AF65-F5344CB8AC3E}">
        <p14:creationId xmlns:p14="http://schemas.microsoft.com/office/powerpoint/2010/main" val="36443556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EE0C912-B58F-4191-80B6-E51C50F1E8FF}"/>
              </a:ext>
            </a:extLst>
          </p:cNvPr>
          <p:cNvSpPr>
            <a:spLocks noGrp="1"/>
          </p:cNvSpPr>
          <p:nvPr>
            <p:ph type="title"/>
          </p:nvPr>
        </p:nvSpPr>
        <p:spPr/>
        <p:txBody>
          <a:bodyPr>
            <a:normAutofit fontScale="90000"/>
          </a:bodyPr>
          <a:lstStyle/>
          <a:p>
            <a:br>
              <a:rPr lang="sv-SE" b="0" i="0">
                <a:solidFill>
                  <a:srgbClr val="333333"/>
                </a:solidFill>
                <a:effectLst/>
                <a:latin typeface="chevinpro-medium"/>
              </a:rPr>
            </a:br>
            <a:br>
              <a:rPr lang="sv-SE" b="0" i="0">
                <a:solidFill>
                  <a:srgbClr val="333333"/>
                </a:solidFill>
                <a:effectLst/>
              </a:rPr>
            </a:br>
            <a:r>
              <a:rPr lang="sv-SE" b="0" i="0">
                <a:solidFill>
                  <a:srgbClr val="333333"/>
                </a:solidFill>
                <a:effectLst/>
              </a:rPr>
              <a:t>Rutiner och policy för </a:t>
            </a:r>
            <a:br>
              <a:rPr lang="sv-SE" b="0" i="0">
                <a:solidFill>
                  <a:srgbClr val="333333"/>
                </a:solidFill>
                <a:effectLst/>
              </a:rPr>
            </a:br>
            <a:r>
              <a:rPr lang="sv-SE" b="0" i="0">
                <a:solidFill>
                  <a:srgbClr val="333333"/>
                </a:solidFill>
                <a:effectLst/>
              </a:rPr>
              <a:t>kränkande särbehandling</a:t>
            </a:r>
            <a:br>
              <a:rPr lang="sv-SE" b="0" i="0">
                <a:solidFill>
                  <a:srgbClr val="333333"/>
                </a:solidFill>
                <a:effectLst/>
                <a:latin typeface="chevinpro-medium"/>
              </a:rPr>
            </a:br>
            <a:br>
              <a:rPr lang="sv-SE" b="0" i="0">
                <a:solidFill>
                  <a:srgbClr val="333333"/>
                </a:solidFill>
                <a:effectLst/>
                <a:latin typeface="chevinpro-medium"/>
              </a:rPr>
            </a:br>
            <a:endParaRPr lang="sv-SE"/>
          </a:p>
        </p:txBody>
      </p:sp>
      <p:sp>
        <p:nvSpPr>
          <p:cNvPr id="3" name="Platshållare för innehåll 2">
            <a:extLst>
              <a:ext uri="{FF2B5EF4-FFF2-40B4-BE49-F238E27FC236}">
                <a16:creationId xmlns:a16="http://schemas.microsoft.com/office/drawing/2014/main" id="{EB65A03E-DB06-4942-95B6-72E889FC7828}"/>
              </a:ext>
            </a:extLst>
          </p:cNvPr>
          <p:cNvSpPr>
            <a:spLocks noGrp="1"/>
          </p:cNvSpPr>
          <p:nvPr>
            <p:ph sz="half" idx="1"/>
          </p:nvPr>
        </p:nvSpPr>
        <p:spPr>
          <a:xfrm>
            <a:off x="407987" y="1736729"/>
            <a:ext cx="10630650" cy="4176710"/>
          </a:xfrm>
        </p:spPr>
        <p:txBody>
          <a:bodyPr/>
          <a:lstStyle/>
          <a:p>
            <a:pPr marL="0" indent="0">
              <a:buNone/>
            </a:pPr>
            <a:r>
              <a:rPr lang="sv-SE" b="0" i="0">
                <a:solidFill>
                  <a:srgbClr val="333333"/>
                </a:solidFill>
                <a:effectLst/>
              </a:rPr>
              <a:t>Handlar om hur mobbning och kränkningar på arbetsplatsen förebyggs och hanteras. Att det finns en tydlig policy om kränkande särbehandling och vi som medarbetare vet vem man vänder sig till, och vilken hjälp man kan få, om kränkande särbehandling förekommer</a:t>
            </a:r>
            <a:endParaRPr lang="sv-SE"/>
          </a:p>
        </p:txBody>
      </p:sp>
      <p:graphicFrame>
        <p:nvGraphicFramePr>
          <p:cNvPr id="5" name="Tabell 5">
            <a:extLst>
              <a:ext uri="{FF2B5EF4-FFF2-40B4-BE49-F238E27FC236}">
                <a16:creationId xmlns:a16="http://schemas.microsoft.com/office/drawing/2014/main" id="{8B259DB9-B8B1-4CF9-8B31-230961B42390}"/>
              </a:ext>
            </a:extLst>
          </p:cNvPr>
          <p:cNvGraphicFramePr>
            <a:graphicFrameLocks noGrp="1"/>
          </p:cNvGraphicFramePr>
          <p:nvPr>
            <p:ph sz="half" idx="2"/>
            <p:extLst>
              <p:ext uri="{D42A27DB-BD31-4B8C-83A1-F6EECF244321}">
                <p14:modId xmlns:p14="http://schemas.microsoft.com/office/powerpoint/2010/main" val="2643642336"/>
              </p:ext>
            </p:extLst>
          </p:nvPr>
        </p:nvGraphicFramePr>
        <p:xfrm>
          <a:off x="534010" y="3331438"/>
          <a:ext cx="10819180" cy="2103756"/>
        </p:xfrm>
        <a:graphic>
          <a:graphicData uri="http://schemas.openxmlformats.org/drawingml/2006/table">
            <a:tbl>
              <a:tblPr firstRow="1" bandRow="1">
                <a:tableStyleId>{5940675A-B579-460E-94D1-54222C63F5DA}</a:tableStyleId>
              </a:tblPr>
              <a:tblGrid>
                <a:gridCol w="3664915">
                  <a:extLst>
                    <a:ext uri="{9D8B030D-6E8A-4147-A177-3AD203B41FA5}">
                      <a16:colId xmlns:a16="http://schemas.microsoft.com/office/drawing/2014/main" val="3619140160"/>
                    </a:ext>
                  </a:extLst>
                </a:gridCol>
                <a:gridCol w="1599319">
                  <a:extLst>
                    <a:ext uri="{9D8B030D-6E8A-4147-A177-3AD203B41FA5}">
                      <a16:colId xmlns:a16="http://schemas.microsoft.com/office/drawing/2014/main" val="2613449487"/>
                    </a:ext>
                  </a:extLst>
                </a:gridCol>
                <a:gridCol w="1751042">
                  <a:extLst>
                    <a:ext uri="{9D8B030D-6E8A-4147-A177-3AD203B41FA5}">
                      <a16:colId xmlns:a16="http://schemas.microsoft.com/office/drawing/2014/main" val="923388311"/>
                    </a:ext>
                  </a:extLst>
                </a:gridCol>
                <a:gridCol w="3803904">
                  <a:extLst>
                    <a:ext uri="{9D8B030D-6E8A-4147-A177-3AD203B41FA5}">
                      <a16:colId xmlns:a16="http://schemas.microsoft.com/office/drawing/2014/main" val="575836018"/>
                    </a:ext>
                  </a:extLst>
                </a:gridCol>
              </a:tblGrid>
              <a:tr h="653507">
                <a:tc>
                  <a:txBody>
                    <a:bodyPr/>
                    <a:lstStyle/>
                    <a:p>
                      <a:endParaRPr lang="sv-SE" sz="1800" b="1"/>
                    </a:p>
                  </a:txBody>
                  <a:tcPr/>
                </a:tc>
                <a:tc>
                  <a:txBody>
                    <a:bodyPr/>
                    <a:lstStyle/>
                    <a:p>
                      <a:pPr algn="l"/>
                      <a:r>
                        <a:rPr lang="sv-SE" sz="1800" b="1"/>
                        <a:t>Fungerar bra</a:t>
                      </a:r>
                    </a:p>
                  </a:txBody>
                  <a:tcPr>
                    <a:solidFill>
                      <a:srgbClr val="00B050"/>
                    </a:solidFill>
                  </a:tcPr>
                </a:tc>
                <a:tc>
                  <a:txBody>
                    <a:bodyPr/>
                    <a:lstStyle/>
                    <a:p>
                      <a:r>
                        <a:rPr lang="sv-SE" sz="1800" b="1"/>
                        <a:t>Kan förbättras</a:t>
                      </a:r>
                    </a:p>
                  </a:txBody>
                  <a:tcPr>
                    <a:solidFill>
                      <a:srgbClr val="C00000"/>
                    </a:solidFill>
                  </a:tcPr>
                </a:tc>
                <a:tc>
                  <a:txBody>
                    <a:bodyPr/>
                    <a:lstStyle/>
                    <a:p>
                      <a:r>
                        <a:rPr lang="sv-SE" sz="1800" b="1"/>
                        <a:t>Kommentar</a:t>
                      </a:r>
                    </a:p>
                  </a:txBody>
                  <a:tcPr/>
                </a:tc>
                <a:extLst>
                  <a:ext uri="{0D108BD9-81ED-4DB2-BD59-A6C34878D82A}">
                    <a16:rowId xmlns:a16="http://schemas.microsoft.com/office/drawing/2014/main" val="4234449665"/>
                  </a:ext>
                </a:extLst>
              </a:tr>
              <a:tr h="1450249">
                <a:tc>
                  <a:txBody>
                    <a:bodyPr/>
                    <a:lstStyle/>
                    <a:p>
                      <a:pPr marL="0" marR="0" lvl="0" indent="0" algn="l" defTabSz="914332" rtl="0" eaLnBrk="1" fontAlgn="auto" latinLnBrk="0" hangingPunct="1">
                        <a:lnSpc>
                          <a:spcPct val="100000"/>
                        </a:lnSpc>
                        <a:spcBef>
                          <a:spcPts val="0"/>
                        </a:spcBef>
                        <a:spcAft>
                          <a:spcPts val="0"/>
                        </a:spcAft>
                        <a:buClrTx/>
                        <a:buSzTx/>
                        <a:buFontTx/>
                        <a:buNone/>
                        <a:tabLst/>
                        <a:defRPr/>
                      </a:pPr>
                      <a:r>
                        <a:rPr lang="sv-SE" sz="1600" b="0">
                          <a:effectLst/>
                        </a:rPr>
                        <a:t>Vi känner till hur kränkande särbehandling hanteras på arbetsplatsen.</a:t>
                      </a:r>
                    </a:p>
                  </a:txBody>
                  <a:tcPr/>
                </a:tc>
                <a:tc>
                  <a:txBody>
                    <a:bodyPr/>
                    <a:lstStyle/>
                    <a:p>
                      <a:endParaRPr lang="sv-SE"/>
                    </a:p>
                  </a:txBody>
                  <a:tcPr>
                    <a:solidFill>
                      <a:srgbClr val="00B050"/>
                    </a:solidFill>
                  </a:tcPr>
                </a:tc>
                <a:tc>
                  <a:txBody>
                    <a:bodyPr/>
                    <a:lstStyle/>
                    <a:p>
                      <a:endParaRPr lang="sv-SE"/>
                    </a:p>
                  </a:txBody>
                  <a:tcPr>
                    <a:solidFill>
                      <a:srgbClr val="C00000"/>
                    </a:solidFill>
                  </a:tcPr>
                </a:tc>
                <a:tc>
                  <a:txBody>
                    <a:bodyPr/>
                    <a:lstStyle/>
                    <a:p>
                      <a:endParaRPr lang="sv-SE"/>
                    </a:p>
                  </a:txBody>
                  <a:tcPr/>
                </a:tc>
                <a:extLst>
                  <a:ext uri="{0D108BD9-81ED-4DB2-BD59-A6C34878D82A}">
                    <a16:rowId xmlns:a16="http://schemas.microsoft.com/office/drawing/2014/main" val="4006732705"/>
                  </a:ext>
                </a:extLst>
              </a:tr>
            </a:tbl>
          </a:graphicData>
        </a:graphic>
      </p:graphicFrame>
      <p:sp>
        <p:nvSpPr>
          <p:cNvPr id="6" name="Tankebubbla: moln 5">
            <a:extLst>
              <a:ext uri="{FF2B5EF4-FFF2-40B4-BE49-F238E27FC236}">
                <a16:creationId xmlns:a16="http://schemas.microsoft.com/office/drawing/2014/main" id="{A7C8A151-D537-40A1-9DC4-ABC4DCD3676B}"/>
              </a:ext>
            </a:extLst>
          </p:cNvPr>
          <p:cNvSpPr/>
          <p:nvPr/>
        </p:nvSpPr>
        <p:spPr>
          <a:xfrm>
            <a:off x="5199322" y="0"/>
            <a:ext cx="4859079" cy="1562986"/>
          </a:xfrm>
          <a:prstGeom prst="cloudCallout">
            <a:avLst/>
          </a:prstGeom>
          <a:solidFill>
            <a:schemeClr val="accent6">
              <a:lumMod val="20000"/>
              <a:lumOff val="80000"/>
            </a:schemeClr>
          </a:solidFill>
          <a:ln/>
        </p:spPr>
        <p:style>
          <a:lnRef idx="3">
            <a:schemeClr val="lt1"/>
          </a:lnRef>
          <a:fillRef idx="1">
            <a:schemeClr val="accent1"/>
          </a:fillRef>
          <a:effectRef idx="1">
            <a:schemeClr val="accent1"/>
          </a:effectRef>
          <a:fontRef idx="minor">
            <a:schemeClr val="lt1"/>
          </a:fontRef>
        </p:style>
        <p:txBody>
          <a:bodyPr lIns="91440" tIns="45720" rIns="91440" bIns="45720" rtlCol="0" anchor="ctr"/>
          <a:lstStyle/>
          <a:p>
            <a:pPr algn="ctr"/>
            <a:r>
              <a:rPr lang="sv-SE">
                <a:solidFill>
                  <a:schemeClr val="tx1"/>
                </a:solidFill>
                <a:cs typeface="Arial"/>
              </a:rPr>
              <a:t>Stödmaterial</a:t>
            </a:r>
            <a:br>
              <a:rPr lang="sv-SE">
                <a:solidFill>
                  <a:schemeClr val="tx1"/>
                </a:solidFill>
                <a:cs typeface="Arial"/>
              </a:rPr>
            </a:br>
            <a:r>
              <a:rPr lang="sv-SE">
                <a:solidFill>
                  <a:schemeClr val="tx1"/>
                </a:solidFill>
                <a:cs typeface="Arial"/>
                <a:hlinkClick r:id="rId3"/>
              </a:rPr>
              <a:t>Rutin och APT-material kränkande särbehandling och trakasserier</a:t>
            </a:r>
            <a:endParaRPr lang="sv-SE">
              <a:solidFill>
                <a:schemeClr val="tx1"/>
              </a:solidFill>
              <a:cs typeface="Arial"/>
            </a:endParaRPr>
          </a:p>
        </p:txBody>
      </p:sp>
    </p:spTree>
    <p:extLst>
      <p:ext uri="{BB962C8B-B14F-4D97-AF65-F5344CB8AC3E}">
        <p14:creationId xmlns:p14="http://schemas.microsoft.com/office/powerpoint/2010/main" val="16872442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493D7D3-C4A9-4DCA-BFF8-ED3527ECBC63}"/>
              </a:ext>
            </a:extLst>
          </p:cNvPr>
          <p:cNvSpPr>
            <a:spLocks noGrp="1"/>
          </p:cNvSpPr>
          <p:nvPr>
            <p:ph type="title"/>
          </p:nvPr>
        </p:nvSpPr>
        <p:spPr>
          <a:xfrm>
            <a:off x="1884000" y="384250"/>
            <a:ext cx="6877709" cy="1147968"/>
          </a:xfrm>
        </p:spPr>
        <p:txBody>
          <a:bodyPr anchor="ctr">
            <a:normAutofit/>
          </a:bodyPr>
          <a:lstStyle/>
          <a:p>
            <a:r>
              <a:rPr lang="sv-SE" dirty="0"/>
              <a:t>Frisk- och riskfaktorer</a:t>
            </a:r>
          </a:p>
        </p:txBody>
      </p:sp>
      <p:sp>
        <p:nvSpPr>
          <p:cNvPr id="3" name="Platshållare för innehåll 2">
            <a:extLst>
              <a:ext uri="{FF2B5EF4-FFF2-40B4-BE49-F238E27FC236}">
                <a16:creationId xmlns:a16="http://schemas.microsoft.com/office/drawing/2014/main" id="{11933431-46D4-4C02-85A7-03695BF0B8D6}"/>
              </a:ext>
            </a:extLst>
          </p:cNvPr>
          <p:cNvSpPr>
            <a:spLocks noGrp="1"/>
          </p:cNvSpPr>
          <p:nvPr>
            <p:ph sz="half" idx="1"/>
          </p:nvPr>
        </p:nvSpPr>
        <p:spPr>
          <a:xfrm>
            <a:off x="1884000" y="1736729"/>
            <a:ext cx="3958560" cy="4194629"/>
          </a:xfrm>
        </p:spPr>
        <p:txBody>
          <a:bodyPr vert="horz" lIns="0" tIns="0" rIns="0" bIns="0" rtlCol="0">
            <a:normAutofit/>
          </a:bodyPr>
          <a:lstStyle/>
          <a:p>
            <a:pPr marL="229870" indent="-229870"/>
            <a:r>
              <a:rPr lang="sv-SE" dirty="0"/>
              <a:t>Skriv in era frisk- och riskfaktorer i er handlingsplan.</a:t>
            </a:r>
          </a:p>
          <a:p>
            <a:pPr marL="229870" indent="-229870"/>
            <a:r>
              <a:rPr lang="sv-SE" u="sng" dirty="0">
                <a:solidFill>
                  <a:srgbClr val="0563C1"/>
                </a:solidFill>
                <a:effectLst/>
                <a:ea typeface="Calibri" panose="020F0502020204030204" pitchFamily="34" charset="0"/>
                <a:hlinkClick r:id="rId3"/>
              </a:rPr>
              <a:t>Rapport Systematiskt hälso- och arbetsmiljöarbete 2023</a:t>
            </a:r>
            <a:endParaRPr lang="sv-SE" dirty="0">
              <a:effectLst/>
              <a:ea typeface="Calibri" panose="020F0502020204030204" pitchFamily="34" charset="0"/>
            </a:endParaRPr>
          </a:p>
          <a:p>
            <a:pPr marL="0" indent="0">
              <a:buNone/>
            </a:pPr>
            <a:endParaRPr lang="sv-SE" dirty="0"/>
          </a:p>
        </p:txBody>
      </p:sp>
      <p:pic>
        <p:nvPicPr>
          <p:cNvPr id="1028" name="Picture 4" descr="En bild som visar text&#10;&#10;Automatiskt genererad beskrivning">
            <a:extLst>
              <a:ext uri="{FF2B5EF4-FFF2-40B4-BE49-F238E27FC236}">
                <a16:creationId xmlns:a16="http://schemas.microsoft.com/office/drawing/2014/main" id="{8BD8490F-1EE4-4A42-AB78-779089790043}"/>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349735" y="2512970"/>
            <a:ext cx="3958273" cy="2642147"/>
          </a:xfrm>
          <a:prstGeom prst="rect">
            <a:avLst/>
          </a:prstGeom>
          <a:solidFill>
            <a:srgbClr val="FFFFFF"/>
          </a:solidFill>
        </p:spPr>
      </p:pic>
    </p:spTree>
    <p:extLst>
      <p:ext uri="{BB962C8B-B14F-4D97-AF65-F5344CB8AC3E}">
        <p14:creationId xmlns:p14="http://schemas.microsoft.com/office/powerpoint/2010/main" val="20249765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3BDAD27-E3F8-408B-A998-F2688550736A}"/>
              </a:ext>
            </a:extLst>
          </p:cNvPr>
          <p:cNvSpPr>
            <a:spLocks noGrp="1"/>
          </p:cNvSpPr>
          <p:nvPr>
            <p:ph type="title"/>
          </p:nvPr>
        </p:nvSpPr>
        <p:spPr/>
        <p:txBody>
          <a:bodyPr>
            <a:normAutofit fontScale="90000"/>
          </a:bodyPr>
          <a:lstStyle/>
          <a:p>
            <a:r>
              <a:rPr lang="sv-SE"/>
              <a:t>Kontakt</a:t>
            </a:r>
          </a:p>
        </p:txBody>
      </p:sp>
      <p:sp>
        <p:nvSpPr>
          <p:cNvPr id="3" name="Platshållare för text 2">
            <a:extLst>
              <a:ext uri="{FF2B5EF4-FFF2-40B4-BE49-F238E27FC236}">
                <a16:creationId xmlns:a16="http://schemas.microsoft.com/office/drawing/2014/main" id="{8E4FCA14-D569-4621-9ECA-81A823936203}"/>
              </a:ext>
            </a:extLst>
          </p:cNvPr>
          <p:cNvSpPr>
            <a:spLocks noGrp="1"/>
          </p:cNvSpPr>
          <p:nvPr>
            <p:ph type="body" sz="quarter" idx="11"/>
          </p:nvPr>
        </p:nvSpPr>
        <p:spPr/>
        <p:txBody>
          <a:bodyPr vert="horz" lIns="0" tIns="0" rIns="0" bIns="0" numCol="1" spcCol="180000" rtlCol="0" anchor="t">
            <a:noAutofit/>
          </a:bodyPr>
          <a:lstStyle/>
          <a:p>
            <a:r>
              <a:rPr lang="sv-SE"/>
              <a:t>Äldre samt vård- och omsorgsförvaltningen, Göteborgs Stad</a:t>
            </a:r>
          </a:p>
        </p:txBody>
      </p:sp>
    </p:spTree>
    <p:extLst>
      <p:ext uri="{BB962C8B-B14F-4D97-AF65-F5344CB8AC3E}">
        <p14:creationId xmlns:p14="http://schemas.microsoft.com/office/powerpoint/2010/main" val="24415682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D07C7B9-DB65-43B0-8B6A-C0CD2044B73C}"/>
              </a:ext>
            </a:extLst>
          </p:cNvPr>
          <p:cNvSpPr>
            <a:spLocks noGrp="1"/>
          </p:cNvSpPr>
          <p:nvPr>
            <p:ph type="title"/>
          </p:nvPr>
        </p:nvSpPr>
        <p:spPr/>
        <p:txBody>
          <a:bodyPr/>
          <a:lstStyle/>
          <a:p>
            <a:r>
              <a:rPr lang="sv-SE"/>
              <a:t>Instruktion</a:t>
            </a:r>
          </a:p>
        </p:txBody>
      </p:sp>
      <p:sp>
        <p:nvSpPr>
          <p:cNvPr id="3" name="Platshållare för innehåll 2">
            <a:extLst>
              <a:ext uri="{FF2B5EF4-FFF2-40B4-BE49-F238E27FC236}">
                <a16:creationId xmlns:a16="http://schemas.microsoft.com/office/drawing/2014/main" id="{8DE5D3C9-CAE4-4F54-B0E7-7E017C6EEC15}"/>
              </a:ext>
            </a:extLst>
          </p:cNvPr>
          <p:cNvSpPr>
            <a:spLocks noGrp="1"/>
          </p:cNvSpPr>
          <p:nvPr>
            <p:ph idx="11"/>
          </p:nvPr>
        </p:nvSpPr>
        <p:spPr/>
        <p:txBody>
          <a:bodyPr vert="horz" lIns="0" tIns="0" rIns="0" bIns="0" rtlCol="0" anchor="t">
            <a:normAutofit fontScale="92500" lnSpcReduction="20000"/>
          </a:bodyPr>
          <a:lstStyle/>
          <a:p>
            <a:pPr marL="0" indent="0">
              <a:buNone/>
            </a:pPr>
            <a:r>
              <a:rPr lang="sv-SE" sz="2200" b="1" i="0" dirty="0">
                <a:solidFill>
                  <a:srgbClr val="333333"/>
                </a:solidFill>
                <a:effectLst/>
              </a:rPr>
              <a:t>Metod: </a:t>
            </a:r>
          </a:p>
          <a:p>
            <a:pPr marL="229870" indent="-229870"/>
            <a:r>
              <a:rPr lang="sv-SE" b="0" i="0" dirty="0">
                <a:solidFill>
                  <a:srgbClr val="333333"/>
                </a:solidFill>
                <a:effectLst/>
              </a:rPr>
              <a:t>Det finns 18 områden, välj först ut några områden ni vill prata om,</a:t>
            </a:r>
          </a:p>
          <a:p>
            <a:pPr marL="0" indent="0">
              <a:buNone/>
            </a:pPr>
            <a:r>
              <a:rPr lang="sv-SE" dirty="0">
                <a:solidFill>
                  <a:srgbClr val="333333"/>
                </a:solidFill>
              </a:rPr>
              <a:t>	- </a:t>
            </a:r>
            <a:r>
              <a:rPr lang="sv-SE" b="0" i="0" dirty="0">
                <a:solidFill>
                  <a:srgbClr val="333333"/>
                </a:solidFill>
                <a:effectLst/>
              </a:rPr>
              <a:t> vad som fungerar bra </a:t>
            </a:r>
            <a:r>
              <a:rPr lang="sv-SE" b="0" i="0" dirty="0">
                <a:solidFill>
                  <a:srgbClr val="333333"/>
                </a:solidFill>
                <a:effectLst/>
                <a:sym typeface="Wingdings" panose="05000000000000000000" pitchFamily="2" charset="2"/>
              </a:rPr>
              <a:t></a:t>
            </a:r>
            <a:r>
              <a:rPr lang="sv-SE" b="0" i="0" dirty="0">
                <a:solidFill>
                  <a:srgbClr val="333333"/>
                </a:solidFill>
                <a:effectLst/>
              </a:rPr>
              <a:t>grönt</a:t>
            </a:r>
            <a:endParaRPr lang="sv-SE" dirty="0">
              <a:solidFill>
                <a:srgbClr val="333333"/>
              </a:solidFill>
            </a:endParaRPr>
          </a:p>
          <a:p>
            <a:pPr marL="0" indent="0">
              <a:buNone/>
            </a:pPr>
            <a:r>
              <a:rPr lang="sv-SE" b="0" i="0" dirty="0">
                <a:solidFill>
                  <a:srgbClr val="333333"/>
                </a:solidFill>
                <a:effectLst/>
              </a:rPr>
              <a:t>	-  vad som kan förbättras </a:t>
            </a:r>
            <a:r>
              <a:rPr lang="sv-SE" b="0" i="0" dirty="0">
                <a:solidFill>
                  <a:srgbClr val="333333"/>
                </a:solidFill>
                <a:effectLst/>
                <a:sym typeface="Wingdings" panose="05000000000000000000" pitchFamily="2" charset="2"/>
              </a:rPr>
              <a:t></a:t>
            </a:r>
            <a:r>
              <a:rPr lang="sv-SE" b="0" i="0" dirty="0">
                <a:solidFill>
                  <a:srgbClr val="333333"/>
                </a:solidFill>
                <a:effectLst/>
              </a:rPr>
              <a:t> rött </a:t>
            </a:r>
          </a:p>
          <a:p>
            <a:pPr marL="0" indent="0">
              <a:buNone/>
            </a:pPr>
            <a:endParaRPr lang="sv-SE" b="0" i="0" dirty="0">
              <a:solidFill>
                <a:srgbClr val="333333"/>
              </a:solidFill>
              <a:effectLst/>
            </a:endParaRPr>
          </a:p>
          <a:p>
            <a:pPr marL="229870" indent="-229870"/>
            <a:r>
              <a:rPr lang="sv-SE" b="0" i="0" dirty="0">
                <a:solidFill>
                  <a:srgbClr val="333333"/>
                </a:solidFill>
                <a:effectLst/>
              </a:rPr>
              <a:t>När ni tagit ställning till områdena gör ni gemensamt en prioritering av vad ni vill arbeta vidare med under året, både vad som är värt att bevara och vad ni behöver förändra. </a:t>
            </a:r>
            <a:r>
              <a:rPr lang="sv-SE" dirty="0"/>
              <a:t>På flertalet områden finns det länk till stödmaterial</a:t>
            </a:r>
            <a:r>
              <a:rPr lang="sv-SE" dirty="0">
                <a:solidFill>
                  <a:srgbClr val="FF0000"/>
                </a:solidFill>
              </a:rPr>
              <a:t> </a:t>
            </a:r>
            <a:r>
              <a:rPr lang="sv-SE" dirty="0"/>
              <a:t>som man kan använda för att fortsätta arbete med de prioriterade områdena. Förslagsvis arbetar man med områdena kontinuerligt på APT.</a:t>
            </a:r>
            <a:endParaRPr lang="sv-SE" dirty="0">
              <a:solidFill>
                <a:srgbClr val="333333"/>
              </a:solidFill>
              <a:cs typeface="Arial"/>
            </a:endParaRPr>
          </a:p>
          <a:p>
            <a:pPr marL="229870" indent="-229870"/>
            <a:r>
              <a:rPr lang="sv-SE" b="1" i="0" dirty="0">
                <a:solidFill>
                  <a:srgbClr val="333333"/>
                </a:solidFill>
                <a:effectLst/>
              </a:rPr>
              <a:t>Resultat: </a:t>
            </a:r>
            <a:r>
              <a:rPr lang="sv-SE" b="0" i="0" dirty="0">
                <a:solidFill>
                  <a:srgbClr val="333333"/>
                </a:solidFill>
                <a:effectLst/>
              </a:rPr>
              <a:t>era prioriterade områden </a:t>
            </a:r>
            <a:r>
              <a:rPr lang="sv-SE" dirty="0">
                <a:solidFill>
                  <a:srgbClr val="333333"/>
                </a:solidFill>
              </a:rPr>
              <a:t>blir en utgångspunkt för er</a:t>
            </a:r>
            <a:r>
              <a:rPr lang="sv-SE" b="0" i="0" dirty="0">
                <a:solidFill>
                  <a:srgbClr val="333333"/>
                </a:solidFill>
                <a:effectLst/>
              </a:rPr>
              <a:t> handlingsplan. </a:t>
            </a:r>
            <a:br>
              <a:rPr lang="sv-SE" dirty="0">
                <a:solidFill>
                  <a:srgbClr val="333333"/>
                </a:solidFill>
              </a:rPr>
            </a:br>
            <a:endParaRPr lang="sv-SE" dirty="0">
              <a:cs typeface="Arial"/>
            </a:endParaRPr>
          </a:p>
        </p:txBody>
      </p:sp>
    </p:spTree>
    <p:extLst>
      <p:ext uri="{BB962C8B-B14F-4D97-AF65-F5344CB8AC3E}">
        <p14:creationId xmlns:p14="http://schemas.microsoft.com/office/powerpoint/2010/main" val="794721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EE0C912-B58F-4191-80B6-E51C50F1E8FF}"/>
              </a:ext>
            </a:extLst>
          </p:cNvPr>
          <p:cNvSpPr>
            <a:spLocks noGrp="1"/>
          </p:cNvSpPr>
          <p:nvPr>
            <p:ph type="title"/>
          </p:nvPr>
        </p:nvSpPr>
        <p:spPr/>
        <p:txBody>
          <a:bodyPr>
            <a:normAutofit fontScale="90000"/>
          </a:bodyPr>
          <a:lstStyle/>
          <a:p>
            <a:br>
              <a:rPr lang="sv-SE" b="0" i="0">
                <a:solidFill>
                  <a:srgbClr val="333333"/>
                </a:solidFill>
                <a:effectLst/>
                <a:latin typeface="chevinpro-medium"/>
              </a:rPr>
            </a:br>
            <a:br>
              <a:rPr lang="sv-SE" b="0" i="0">
                <a:solidFill>
                  <a:srgbClr val="333333"/>
                </a:solidFill>
                <a:effectLst/>
                <a:latin typeface="chevinpro-medium"/>
              </a:rPr>
            </a:br>
            <a:br>
              <a:rPr lang="sv-SE" b="0" i="0">
                <a:solidFill>
                  <a:srgbClr val="333333"/>
                </a:solidFill>
                <a:effectLst/>
                <a:latin typeface="chevinpro-medium"/>
              </a:rPr>
            </a:br>
            <a:r>
              <a:rPr lang="sv-SE" b="0" i="0">
                <a:solidFill>
                  <a:srgbClr val="333333"/>
                </a:solidFill>
                <a:effectLst/>
              </a:rPr>
              <a:t>Relationen med dem </a:t>
            </a:r>
            <a:br>
              <a:rPr lang="sv-SE" b="0" i="0">
                <a:solidFill>
                  <a:srgbClr val="333333"/>
                </a:solidFill>
                <a:effectLst/>
              </a:rPr>
            </a:br>
            <a:r>
              <a:rPr lang="sv-SE" b="0" i="0">
                <a:solidFill>
                  <a:srgbClr val="333333"/>
                </a:solidFill>
                <a:effectLst/>
              </a:rPr>
              <a:t>vi är till för</a:t>
            </a:r>
            <a:br>
              <a:rPr lang="sv-SE" b="0" i="0">
                <a:solidFill>
                  <a:srgbClr val="333333"/>
                </a:solidFill>
                <a:effectLst/>
                <a:latin typeface="chevinpro-medium"/>
              </a:rPr>
            </a:br>
            <a:br>
              <a:rPr lang="sv-SE" b="0" i="0">
                <a:solidFill>
                  <a:srgbClr val="333333"/>
                </a:solidFill>
                <a:effectLst/>
                <a:latin typeface="chevinpro-medium"/>
              </a:rPr>
            </a:br>
            <a:endParaRPr lang="sv-SE"/>
          </a:p>
        </p:txBody>
      </p:sp>
      <p:sp>
        <p:nvSpPr>
          <p:cNvPr id="3" name="Platshållare för innehåll 2">
            <a:extLst>
              <a:ext uri="{FF2B5EF4-FFF2-40B4-BE49-F238E27FC236}">
                <a16:creationId xmlns:a16="http://schemas.microsoft.com/office/drawing/2014/main" id="{EB65A03E-DB06-4942-95B6-72E889FC7828}"/>
              </a:ext>
            </a:extLst>
          </p:cNvPr>
          <p:cNvSpPr>
            <a:spLocks noGrp="1"/>
          </p:cNvSpPr>
          <p:nvPr>
            <p:ph sz="half" idx="1"/>
          </p:nvPr>
        </p:nvSpPr>
        <p:spPr>
          <a:xfrm>
            <a:off x="407987" y="1736729"/>
            <a:ext cx="10630650" cy="4176710"/>
          </a:xfrm>
        </p:spPr>
        <p:txBody>
          <a:bodyPr/>
          <a:lstStyle/>
          <a:p>
            <a:pPr marL="0" indent="0">
              <a:buNone/>
            </a:pPr>
            <a:r>
              <a:rPr lang="sv-SE" b="0" i="0">
                <a:solidFill>
                  <a:srgbClr val="333333"/>
                </a:solidFill>
                <a:effectLst/>
              </a:rPr>
              <a:t>Handlar om relationen till och kommunikationen med patienter, brukare, klienter, anhöriga etc. på vår arbetsplats. Att krav och förväntningar kommuniceras klart och tydligt mellan oss och dem vi arbetar för</a:t>
            </a:r>
            <a:endParaRPr lang="sv-SE"/>
          </a:p>
        </p:txBody>
      </p:sp>
      <p:graphicFrame>
        <p:nvGraphicFramePr>
          <p:cNvPr id="5" name="Tabell 5">
            <a:extLst>
              <a:ext uri="{FF2B5EF4-FFF2-40B4-BE49-F238E27FC236}">
                <a16:creationId xmlns:a16="http://schemas.microsoft.com/office/drawing/2014/main" id="{8B259DB9-B8B1-4CF9-8B31-230961B42390}"/>
              </a:ext>
            </a:extLst>
          </p:cNvPr>
          <p:cNvGraphicFramePr>
            <a:graphicFrameLocks noGrp="1"/>
          </p:cNvGraphicFramePr>
          <p:nvPr>
            <p:ph sz="half" idx="2"/>
            <p:extLst>
              <p:ext uri="{D42A27DB-BD31-4B8C-83A1-F6EECF244321}">
                <p14:modId xmlns:p14="http://schemas.microsoft.com/office/powerpoint/2010/main" val="381424296"/>
              </p:ext>
            </p:extLst>
          </p:nvPr>
        </p:nvGraphicFramePr>
        <p:xfrm>
          <a:off x="534010" y="3331438"/>
          <a:ext cx="10819180" cy="2103756"/>
        </p:xfrm>
        <a:graphic>
          <a:graphicData uri="http://schemas.openxmlformats.org/drawingml/2006/table">
            <a:tbl>
              <a:tblPr firstRow="1" bandRow="1">
                <a:tableStyleId>{5940675A-B579-460E-94D1-54222C63F5DA}</a:tableStyleId>
              </a:tblPr>
              <a:tblGrid>
                <a:gridCol w="3555187">
                  <a:extLst>
                    <a:ext uri="{9D8B030D-6E8A-4147-A177-3AD203B41FA5}">
                      <a16:colId xmlns:a16="http://schemas.microsoft.com/office/drawing/2014/main" val="3619140160"/>
                    </a:ext>
                  </a:extLst>
                </a:gridCol>
                <a:gridCol w="1709047">
                  <a:extLst>
                    <a:ext uri="{9D8B030D-6E8A-4147-A177-3AD203B41FA5}">
                      <a16:colId xmlns:a16="http://schemas.microsoft.com/office/drawing/2014/main" val="2613449487"/>
                    </a:ext>
                  </a:extLst>
                </a:gridCol>
                <a:gridCol w="1751042">
                  <a:extLst>
                    <a:ext uri="{9D8B030D-6E8A-4147-A177-3AD203B41FA5}">
                      <a16:colId xmlns:a16="http://schemas.microsoft.com/office/drawing/2014/main" val="923388311"/>
                    </a:ext>
                  </a:extLst>
                </a:gridCol>
                <a:gridCol w="3803904">
                  <a:extLst>
                    <a:ext uri="{9D8B030D-6E8A-4147-A177-3AD203B41FA5}">
                      <a16:colId xmlns:a16="http://schemas.microsoft.com/office/drawing/2014/main" val="575836018"/>
                    </a:ext>
                  </a:extLst>
                </a:gridCol>
              </a:tblGrid>
              <a:tr h="653507">
                <a:tc>
                  <a:txBody>
                    <a:bodyPr/>
                    <a:lstStyle/>
                    <a:p>
                      <a:endParaRPr lang="sv-SE" sz="1800" b="1"/>
                    </a:p>
                  </a:txBody>
                  <a:tcPr/>
                </a:tc>
                <a:tc>
                  <a:txBody>
                    <a:bodyPr/>
                    <a:lstStyle/>
                    <a:p>
                      <a:pPr algn="l"/>
                      <a:r>
                        <a:rPr lang="sv-SE" sz="1800" b="1"/>
                        <a:t>Fungerar bra</a:t>
                      </a:r>
                    </a:p>
                  </a:txBody>
                  <a:tcPr>
                    <a:solidFill>
                      <a:srgbClr val="00B050"/>
                    </a:solidFill>
                  </a:tcPr>
                </a:tc>
                <a:tc>
                  <a:txBody>
                    <a:bodyPr/>
                    <a:lstStyle/>
                    <a:p>
                      <a:r>
                        <a:rPr lang="sv-SE" sz="1800" b="1"/>
                        <a:t>Kan förbättras</a:t>
                      </a:r>
                    </a:p>
                  </a:txBody>
                  <a:tcPr>
                    <a:solidFill>
                      <a:srgbClr val="C00000"/>
                    </a:solidFill>
                  </a:tcPr>
                </a:tc>
                <a:tc>
                  <a:txBody>
                    <a:bodyPr/>
                    <a:lstStyle/>
                    <a:p>
                      <a:r>
                        <a:rPr lang="sv-SE" sz="1800" b="1"/>
                        <a:t>Kommentar</a:t>
                      </a:r>
                    </a:p>
                  </a:txBody>
                  <a:tcPr/>
                </a:tc>
                <a:extLst>
                  <a:ext uri="{0D108BD9-81ED-4DB2-BD59-A6C34878D82A}">
                    <a16:rowId xmlns:a16="http://schemas.microsoft.com/office/drawing/2014/main" val="4234449665"/>
                  </a:ext>
                </a:extLst>
              </a:tr>
              <a:tr h="1450249">
                <a:tc>
                  <a:txBody>
                    <a:bodyPr/>
                    <a:lstStyle/>
                    <a:p>
                      <a:pPr marL="0" marR="0" lvl="0" indent="0" algn="l" defTabSz="914332" rtl="0" eaLnBrk="1" fontAlgn="auto" latinLnBrk="0" hangingPunct="1">
                        <a:lnSpc>
                          <a:spcPct val="100000"/>
                        </a:lnSpc>
                        <a:spcBef>
                          <a:spcPts val="0"/>
                        </a:spcBef>
                        <a:spcAft>
                          <a:spcPts val="0"/>
                        </a:spcAft>
                        <a:buClrTx/>
                        <a:buSzTx/>
                        <a:buFontTx/>
                        <a:buNone/>
                        <a:tabLst/>
                        <a:defRPr/>
                      </a:pPr>
                      <a:r>
                        <a:rPr lang="sv-SE" sz="1600" b="0">
                          <a:effectLst/>
                        </a:rPr>
                        <a:t>Det mesta är klart, tydligt och hanterbart mellan oss och dem vi är till för.</a:t>
                      </a:r>
                    </a:p>
                  </a:txBody>
                  <a:tcPr/>
                </a:tc>
                <a:tc>
                  <a:txBody>
                    <a:bodyPr/>
                    <a:lstStyle/>
                    <a:p>
                      <a:endParaRPr lang="sv-SE"/>
                    </a:p>
                  </a:txBody>
                  <a:tcPr>
                    <a:solidFill>
                      <a:srgbClr val="00B050"/>
                    </a:solidFill>
                  </a:tcPr>
                </a:tc>
                <a:tc>
                  <a:txBody>
                    <a:bodyPr/>
                    <a:lstStyle/>
                    <a:p>
                      <a:endParaRPr lang="sv-SE"/>
                    </a:p>
                  </a:txBody>
                  <a:tcPr>
                    <a:solidFill>
                      <a:srgbClr val="C00000"/>
                    </a:solidFill>
                  </a:tcPr>
                </a:tc>
                <a:tc>
                  <a:txBody>
                    <a:bodyPr/>
                    <a:lstStyle/>
                    <a:p>
                      <a:endParaRPr lang="sv-SE"/>
                    </a:p>
                  </a:txBody>
                  <a:tcPr/>
                </a:tc>
                <a:extLst>
                  <a:ext uri="{0D108BD9-81ED-4DB2-BD59-A6C34878D82A}">
                    <a16:rowId xmlns:a16="http://schemas.microsoft.com/office/drawing/2014/main" val="4006732705"/>
                  </a:ext>
                </a:extLst>
              </a:tr>
            </a:tbl>
          </a:graphicData>
        </a:graphic>
      </p:graphicFrame>
    </p:spTree>
    <p:extLst>
      <p:ext uri="{BB962C8B-B14F-4D97-AF65-F5344CB8AC3E}">
        <p14:creationId xmlns:p14="http://schemas.microsoft.com/office/powerpoint/2010/main" val="18875146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EE0C912-B58F-4191-80B6-E51C50F1E8FF}"/>
              </a:ext>
            </a:extLst>
          </p:cNvPr>
          <p:cNvSpPr>
            <a:spLocks noGrp="1"/>
          </p:cNvSpPr>
          <p:nvPr>
            <p:ph type="title"/>
          </p:nvPr>
        </p:nvSpPr>
        <p:spPr/>
        <p:txBody>
          <a:bodyPr>
            <a:normAutofit fontScale="90000"/>
          </a:bodyPr>
          <a:lstStyle/>
          <a:p>
            <a:br>
              <a:rPr lang="sv-SE" b="0" i="0">
                <a:solidFill>
                  <a:srgbClr val="333333"/>
                </a:solidFill>
                <a:effectLst/>
                <a:latin typeface="chevinpro-medium"/>
              </a:rPr>
            </a:br>
            <a:br>
              <a:rPr lang="sv-SE" b="0" i="0">
                <a:solidFill>
                  <a:srgbClr val="333333"/>
                </a:solidFill>
                <a:effectLst/>
                <a:latin typeface="chevinpro-medium"/>
              </a:rPr>
            </a:br>
            <a:r>
              <a:rPr lang="sv-SE" b="0" i="0">
                <a:solidFill>
                  <a:srgbClr val="333333"/>
                </a:solidFill>
                <a:effectLst/>
              </a:rPr>
              <a:t>Planering av arbetet</a:t>
            </a:r>
            <a:br>
              <a:rPr lang="sv-SE" b="0" i="0">
                <a:solidFill>
                  <a:srgbClr val="333333"/>
                </a:solidFill>
                <a:effectLst/>
                <a:latin typeface="chevinpro-medium"/>
              </a:rPr>
            </a:br>
            <a:br>
              <a:rPr lang="sv-SE" b="0" i="0">
                <a:solidFill>
                  <a:srgbClr val="333333"/>
                </a:solidFill>
                <a:effectLst/>
                <a:latin typeface="chevinpro-medium"/>
              </a:rPr>
            </a:br>
            <a:endParaRPr lang="sv-SE"/>
          </a:p>
        </p:txBody>
      </p:sp>
      <p:sp>
        <p:nvSpPr>
          <p:cNvPr id="3" name="Platshållare för innehåll 2">
            <a:extLst>
              <a:ext uri="{FF2B5EF4-FFF2-40B4-BE49-F238E27FC236}">
                <a16:creationId xmlns:a16="http://schemas.microsoft.com/office/drawing/2014/main" id="{EB65A03E-DB06-4942-95B6-72E889FC7828}"/>
              </a:ext>
            </a:extLst>
          </p:cNvPr>
          <p:cNvSpPr>
            <a:spLocks noGrp="1"/>
          </p:cNvSpPr>
          <p:nvPr>
            <p:ph sz="half" idx="1"/>
          </p:nvPr>
        </p:nvSpPr>
        <p:spPr>
          <a:xfrm>
            <a:off x="407988" y="1736729"/>
            <a:ext cx="11025670" cy="4176710"/>
          </a:xfrm>
        </p:spPr>
        <p:txBody>
          <a:bodyPr/>
          <a:lstStyle/>
          <a:p>
            <a:pPr marL="0" indent="0">
              <a:buNone/>
            </a:pPr>
            <a:r>
              <a:rPr lang="sv-SE" b="0" i="0">
                <a:solidFill>
                  <a:srgbClr val="333333"/>
                </a:solidFill>
                <a:effectLst/>
              </a:rPr>
              <a:t>Handlar om planering av arbetet, från nya ärenden till daglig planering och medarbetarnas delaktighet. Även kortsiktig och långsiktig planering av verksamheten som syftar till att minska osäkerhet och öka kontroll.</a:t>
            </a:r>
            <a:endParaRPr lang="sv-SE"/>
          </a:p>
        </p:txBody>
      </p:sp>
      <p:graphicFrame>
        <p:nvGraphicFramePr>
          <p:cNvPr id="5" name="Tabell 5">
            <a:extLst>
              <a:ext uri="{FF2B5EF4-FFF2-40B4-BE49-F238E27FC236}">
                <a16:creationId xmlns:a16="http://schemas.microsoft.com/office/drawing/2014/main" id="{8B259DB9-B8B1-4CF9-8B31-230961B42390}"/>
              </a:ext>
            </a:extLst>
          </p:cNvPr>
          <p:cNvGraphicFramePr>
            <a:graphicFrameLocks noGrp="1"/>
          </p:cNvGraphicFramePr>
          <p:nvPr>
            <p:ph sz="half" idx="2"/>
            <p:extLst>
              <p:ext uri="{D42A27DB-BD31-4B8C-83A1-F6EECF244321}">
                <p14:modId xmlns:p14="http://schemas.microsoft.com/office/powerpoint/2010/main" val="1964819559"/>
              </p:ext>
            </p:extLst>
          </p:nvPr>
        </p:nvGraphicFramePr>
        <p:xfrm>
          <a:off x="629107" y="3550894"/>
          <a:ext cx="10431476" cy="1935506"/>
        </p:xfrm>
        <a:graphic>
          <a:graphicData uri="http://schemas.openxmlformats.org/drawingml/2006/table">
            <a:tbl>
              <a:tblPr firstRow="1" bandRow="1">
                <a:tableStyleId>{5940675A-B579-460E-94D1-54222C63F5DA}</a:tableStyleId>
              </a:tblPr>
              <a:tblGrid>
                <a:gridCol w="3708807">
                  <a:extLst>
                    <a:ext uri="{9D8B030D-6E8A-4147-A177-3AD203B41FA5}">
                      <a16:colId xmlns:a16="http://schemas.microsoft.com/office/drawing/2014/main" val="3619140160"/>
                    </a:ext>
                  </a:extLst>
                </a:gridCol>
                <a:gridCol w="1610138">
                  <a:extLst>
                    <a:ext uri="{9D8B030D-6E8A-4147-A177-3AD203B41FA5}">
                      <a16:colId xmlns:a16="http://schemas.microsoft.com/office/drawing/2014/main" val="2613449487"/>
                    </a:ext>
                  </a:extLst>
                </a:gridCol>
                <a:gridCol w="1791430">
                  <a:extLst>
                    <a:ext uri="{9D8B030D-6E8A-4147-A177-3AD203B41FA5}">
                      <a16:colId xmlns:a16="http://schemas.microsoft.com/office/drawing/2014/main" val="923388311"/>
                    </a:ext>
                  </a:extLst>
                </a:gridCol>
                <a:gridCol w="3321101">
                  <a:extLst>
                    <a:ext uri="{9D8B030D-6E8A-4147-A177-3AD203B41FA5}">
                      <a16:colId xmlns:a16="http://schemas.microsoft.com/office/drawing/2014/main" val="575836018"/>
                    </a:ext>
                  </a:extLst>
                </a:gridCol>
              </a:tblGrid>
              <a:tr h="601242">
                <a:tc>
                  <a:txBody>
                    <a:bodyPr/>
                    <a:lstStyle/>
                    <a:p>
                      <a:endParaRPr lang="sv-SE" sz="1800" b="1"/>
                    </a:p>
                  </a:txBody>
                  <a:tcPr/>
                </a:tc>
                <a:tc>
                  <a:txBody>
                    <a:bodyPr/>
                    <a:lstStyle/>
                    <a:p>
                      <a:pPr algn="l"/>
                      <a:r>
                        <a:rPr lang="sv-SE" sz="1800" b="1"/>
                        <a:t>Fungerar bra</a:t>
                      </a:r>
                    </a:p>
                  </a:txBody>
                  <a:tcPr>
                    <a:solidFill>
                      <a:srgbClr val="00B050"/>
                    </a:solidFill>
                  </a:tcPr>
                </a:tc>
                <a:tc>
                  <a:txBody>
                    <a:bodyPr/>
                    <a:lstStyle/>
                    <a:p>
                      <a:r>
                        <a:rPr lang="sv-SE" sz="1800" b="1"/>
                        <a:t>Kan förbättras</a:t>
                      </a:r>
                    </a:p>
                  </a:txBody>
                  <a:tcPr>
                    <a:solidFill>
                      <a:srgbClr val="C00000"/>
                    </a:solidFill>
                  </a:tcPr>
                </a:tc>
                <a:tc>
                  <a:txBody>
                    <a:bodyPr/>
                    <a:lstStyle/>
                    <a:p>
                      <a:r>
                        <a:rPr lang="sv-SE" sz="1800" b="1"/>
                        <a:t>Kommentar</a:t>
                      </a:r>
                    </a:p>
                  </a:txBody>
                  <a:tcPr/>
                </a:tc>
                <a:extLst>
                  <a:ext uri="{0D108BD9-81ED-4DB2-BD59-A6C34878D82A}">
                    <a16:rowId xmlns:a16="http://schemas.microsoft.com/office/drawing/2014/main" val="4234449665"/>
                  </a:ext>
                </a:extLst>
              </a:tr>
              <a:tr h="1334264">
                <a:tc>
                  <a:txBody>
                    <a:bodyPr/>
                    <a:lstStyle/>
                    <a:p>
                      <a:pPr marL="0" marR="0" lvl="0" indent="0" algn="l" defTabSz="914332" rtl="0" eaLnBrk="1" fontAlgn="auto" latinLnBrk="0" hangingPunct="1">
                        <a:lnSpc>
                          <a:spcPct val="100000"/>
                        </a:lnSpc>
                        <a:spcBef>
                          <a:spcPts val="0"/>
                        </a:spcBef>
                        <a:spcAft>
                          <a:spcPts val="0"/>
                        </a:spcAft>
                        <a:buClrTx/>
                        <a:buSzTx/>
                        <a:buFontTx/>
                        <a:buNone/>
                        <a:tabLst/>
                        <a:defRPr/>
                      </a:pPr>
                      <a:r>
                        <a:rPr lang="sv-SE" sz="1600" b="0">
                          <a:effectLst/>
                        </a:rPr>
                        <a:t>Vi har oftast möjlighet att vara delaktiga i planeringen av vårt eget arbete.</a:t>
                      </a:r>
                    </a:p>
                  </a:txBody>
                  <a:tcPr/>
                </a:tc>
                <a:tc>
                  <a:txBody>
                    <a:bodyPr/>
                    <a:lstStyle/>
                    <a:p>
                      <a:endParaRPr lang="sv-SE"/>
                    </a:p>
                  </a:txBody>
                  <a:tcPr>
                    <a:solidFill>
                      <a:srgbClr val="00B050"/>
                    </a:solidFill>
                  </a:tcPr>
                </a:tc>
                <a:tc>
                  <a:txBody>
                    <a:bodyPr/>
                    <a:lstStyle/>
                    <a:p>
                      <a:endParaRPr lang="sv-SE"/>
                    </a:p>
                  </a:txBody>
                  <a:tcPr>
                    <a:solidFill>
                      <a:srgbClr val="C00000"/>
                    </a:solidFill>
                  </a:tcPr>
                </a:tc>
                <a:tc>
                  <a:txBody>
                    <a:bodyPr/>
                    <a:lstStyle/>
                    <a:p>
                      <a:endParaRPr lang="sv-SE"/>
                    </a:p>
                  </a:txBody>
                  <a:tcPr/>
                </a:tc>
                <a:extLst>
                  <a:ext uri="{0D108BD9-81ED-4DB2-BD59-A6C34878D82A}">
                    <a16:rowId xmlns:a16="http://schemas.microsoft.com/office/drawing/2014/main" val="4006732705"/>
                  </a:ext>
                </a:extLst>
              </a:tr>
            </a:tbl>
          </a:graphicData>
        </a:graphic>
      </p:graphicFrame>
    </p:spTree>
    <p:extLst>
      <p:ext uri="{BB962C8B-B14F-4D97-AF65-F5344CB8AC3E}">
        <p14:creationId xmlns:p14="http://schemas.microsoft.com/office/powerpoint/2010/main" val="5554039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EE0C912-B58F-4191-80B6-E51C50F1E8FF}"/>
              </a:ext>
            </a:extLst>
          </p:cNvPr>
          <p:cNvSpPr>
            <a:spLocks noGrp="1"/>
          </p:cNvSpPr>
          <p:nvPr>
            <p:ph type="title"/>
          </p:nvPr>
        </p:nvSpPr>
        <p:spPr>
          <a:xfrm>
            <a:off x="393406" y="404813"/>
            <a:ext cx="9184862" cy="736959"/>
          </a:xfrm>
        </p:spPr>
        <p:txBody>
          <a:bodyPr>
            <a:normAutofit fontScale="90000"/>
          </a:bodyPr>
          <a:lstStyle/>
          <a:p>
            <a:br>
              <a:rPr lang="sv-SE" b="0" i="0">
                <a:solidFill>
                  <a:srgbClr val="333333"/>
                </a:solidFill>
                <a:effectLst/>
                <a:latin typeface="chevinpro-medium"/>
              </a:rPr>
            </a:br>
            <a:br>
              <a:rPr lang="sv-SE" b="0" i="0">
                <a:solidFill>
                  <a:srgbClr val="333333"/>
                </a:solidFill>
                <a:effectLst/>
                <a:latin typeface="chevinpro-medium"/>
              </a:rPr>
            </a:br>
            <a:r>
              <a:rPr lang="sv-SE" b="0" i="0">
                <a:solidFill>
                  <a:srgbClr val="333333"/>
                </a:solidFill>
                <a:effectLst/>
              </a:rPr>
              <a:t>Arbetsrutiner</a:t>
            </a:r>
            <a:br>
              <a:rPr lang="sv-SE" b="0" i="0">
                <a:solidFill>
                  <a:srgbClr val="333333"/>
                </a:solidFill>
                <a:effectLst/>
                <a:latin typeface="chevinpro-medium"/>
              </a:rPr>
            </a:br>
            <a:endParaRPr lang="sv-SE"/>
          </a:p>
        </p:txBody>
      </p:sp>
      <p:sp>
        <p:nvSpPr>
          <p:cNvPr id="3" name="Platshållare för innehåll 2">
            <a:extLst>
              <a:ext uri="{FF2B5EF4-FFF2-40B4-BE49-F238E27FC236}">
                <a16:creationId xmlns:a16="http://schemas.microsoft.com/office/drawing/2014/main" id="{EB65A03E-DB06-4942-95B6-72E889FC7828}"/>
              </a:ext>
            </a:extLst>
          </p:cNvPr>
          <p:cNvSpPr>
            <a:spLocks noGrp="1"/>
          </p:cNvSpPr>
          <p:nvPr>
            <p:ph sz="half" idx="1"/>
          </p:nvPr>
        </p:nvSpPr>
        <p:spPr>
          <a:xfrm>
            <a:off x="407987" y="1736729"/>
            <a:ext cx="10645279" cy="4176710"/>
          </a:xfrm>
        </p:spPr>
        <p:txBody>
          <a:bodyPr/>
          <a:lstStyle/>
          <a:p>
            <a:pPr marL="0" indent="0">
              <a:buNone/>
            </a:pPr>
            <a:r>
              <a:rPr lang="sv-SE" b="0" i="0">
                <a:solidFill>
                  <a:srgbClr val="333333"/>
                </a:solidFill>
                <a:effectLst/>
              </a:rPr>
              <a:t>Handlar om de rutiner som finns för att klara arbetsplatsens krav och olika situationer som uppkommer. Känner vi till vad som ska göras när vi ställs inför en oväntad händelse på arbetsplatsen?</a:t>
            </a:r>
            <a:endParaRPr lang="sv-SE"/>
          </a:p>
        </p:txBody>
      </p:sp>
      <p:graphicFrame>
        <p:nvGraphicFramePr>
          <p:cNvPr id="5" name="Tabell 5">
            <a:extLst>
              <a:ext uri="{FF2B5EF4-FFF2-40B4-BE49-F238E27FC236}">
                <a16:creationId xmlns:a16="http://schemas.microsoft.com/office/drawing/2014/main" id="{8B259DB9-B8B1-4CF9-8B31-230961B42390}"/>
              </a:ext>
            </a:extLst>
          </p:cNvPr>
          <p:cNvGraphicFramePr>
            <a:graphicFrameLocks noGrp="1"/>
          </p:cNvGraphicFramePr>
          <p:nvPr>
            <p:ph sz="half" idx="2"/>
            <p:extLst>
              <p:ext uri="{D42A27DB-BD31-4B8C-83A1-F6EECF244321}">
                <p14:modId xmlns:p14="http://schemas.microsoft.com/office/powerpoint/2010/main" val="1420562899"/>
              </p:ext>
            </p:extLst>
          </p:nvPr>
        </p:nvGraphicFramePr>
        <p:xfrm>
          <a:off x="1138734" y="3602423"/>
          <a:ext cx="9914532" cy="1657205"/>
        </p:xfrm>
        <a:graphic>
          <a:graphicData uri="http://schemas.openxmlformats.org/drawingml/2006/table">
            <a:tbl>
              <a:tblPr firstRow="1" bandRow="1">
                <a:tableStyleId>{5940675A-B579-460E-94D1-54222C63F5DA}</a:tableStyleId>
              </a:tblPr>
              <a:tblGrid>
                <a:gridCol w="3389375">
                  <a:extLst>
                    <a:ext uri="{9D8B030D-6E8A-4147-A177-3AD203B41FA5}">
                      <a16:colId xmlns:a16="http://schemas.microsoft.com/office/drawing/2014/main" val="3619140160"/>
                    </a:ext>
                  </a:extLst>
                </a:gridCol>
                <a:gridCol w="1601308">
                  <a:extLst>
                    <a:ext uri="{9D8B030D-6E8A-4147-A177-3AD203B41FA5}">
                      <a16:colId xmlns:a16="http://schemas.microsoft.com/office/drawing/2014/main" val="2613449487"/>
                    </a:ext>
                  </a:extLst>
                </a:gridCol>
                <a:gridCol w="1763684">
                  <a:extLst>
                    <a:ext uri="{9D8B030D-6E8A-4147-A177-3AD203B41FA5}">
                      <a16:colId xmlns:a16="http://schemas.microsoft.com/office/drawing/2014/main" val="923388311"/>
                    </a:ext>
                  </a:extLst>
                </a:gridCol>
                <a:gridCol w="3160165">
                  <a:extLst>
                    <a:ext uri="{9D8B030D-6E8A-4147-A177-3AD203B41FA5}">
                      <a16:colId xmlns:a16="http://schemas.microsoft.com/office/drawing/2014/main" val="575836018"/>
                    </a:ext>
                  </a:extLst>
                </a:gridCol>
              </a:tblGrid>
              <a:tr h="646930">
                <a:tc>
                  <a:txBody>
                    <a:bodyPr/>
                    <a:lstStyle/>
                    <a:p>
                      <a:endParaRPr lang="sv-SE" sz="1800" b="1"/>
                    </a:p>
                  </a:txBody>
                  <a:tcPr/>
                </a:tc>
                <a:tc>
                  <a:txBody>
                    <a:bodyPr/>
                    <a:lstStyle/>
                    <a:p>
                      <a:pPr algn="l"/>
                      <a:r>
                        <a:rPr lang="sv-SE" sz="1800" b="1"/>
                        <a:t>Fungerar bra</a:t>
                      </a:r>
                    </a:p>
                  </a:txBody>
                  <a:tcPr>
                    <a:solidFill>
                      <a:srgbClr val="00B050"/>
                    </a:solidFill>
                  </a:tcPr>
                </a:tc>
                <a:tc>
                  <a:txBody>
                    <a:bodyPr/>
                    <a:lstStyle/>
                    <a:p>
                      <a:r>
                        <a:rPr lang="sv-SE" sz="1800" b="1"/>
                        <a:t>Kan förbättras</a:t>
                      </a:r>
                    </a:p>
                  </a:txBody>
                  <a:tcPr>
                    <a:solidFill>
                      <a:srgbClr val="C00000"/>
                    </a:solidFill>
                  </a:tcPr>
                </a:tc>
                <a:tc>
                  <a:txBody>
                    <a:bodyPr/>
                    <a:lstStyle/>
                    <a:p>
                      <a:r>
                        <a:rPr lang="sv-SE" sz="1800" b="1"/>
                        <a:t>Kommentar</a:t>
                      </a:r>
                    </a:p>
                  </a:txBody>
                  <a:tcPr/>
                </a:tc>
                <a:extLst>
                  <a:ext uri="{0D108BD9-81ED-4DB2-BD59-A6C34878D82A}">
                    <a16:rowId xmlns:a16="http://schemas.microsoft.com/office/drawing/2014/main" val="4234449665"/>
                  </a:ext>
                </a:extLst>
              </a:tr>
              <a:tr h="1010275">
                <a:tc>
                  <a:txBody>
                    <a:bodyPr/>
                    <a:lstStyle/>
                    <a:p>
                      <a:pPr marL="0" marR="0" lvl="0" indent="0" algn="l" defTabSz="914332" rtl="0" eaLnBrk="1" fontAlgn="auto" latinLnBrk="0" hangingPunct="1">
                        <a:lnSpc>
                          <a:spcPct val="100000"/>
                        </a:lnSpc>
                        <a:spcBef>
                          <a:spcPts val="0"/>
                        </a:spcBef>
                        <a:spcAft>
                          <a:spcPts val="0"/>
                        </a:spcAft>
                        <a:buClrTx/>
                        <a:buSzTx/>
                        <a:buFontTx/>
                        <a:buNone/>
                        <a:tabLst/>
                        <a:defRPr/>
                      </a:pPr>
                      <a:r>
                        <a:rPr lang="sv-SE" sz="1600" b="0">
                          <a:effectLst/>
                        </a:rPr>
                        <a:t>Vi har gemensamma rutiner som gör att arbetet fungerar smidigt.</a:t>
                      </a:r>
                    </a:p>
                  </a:txBody>
                  <a:tcPr/>
                </a:tc>
                <a:tc>
                  <a:txBody>
                    <a:bodyPr/>
                    <a:lstStyle/>
                    <a:p>
                      <a:endParaRPr lang="sv-SE"/>
                    </a:p>
                  </a:txBody>
                  <a:tcPr>
                    <a:solidFill>
                      <a:srgbClr val="00B050"/>
                    </a:solidFill>
                  </a:tcPr>
                </a:tc>
                <a:tc>
                  <a:txBody>
                    <a:bodyPr/>
                    <a:lstStyle/>
                    <a:p>
                      <a:endParaRPr lang="sv-SE"/>
                    </a:p>
                  </a:txBody>
                  <a:tcPr>
                    <a:solidFill>
                      <a:srgbClr val="C00000"/>
                    </a:solidFill>
                  </a:tcPr>
                </a:tc>
                <a:tc>
                  <a:txBody>
                    <a:bodyPr/>
                    <a:lstStyle/>
                    <a:p>
                      <a:endParaRPr lang="sv-SE"/>
                    </a:p>
                  </a:txBody>
                  <a:tcPr/>
                </a:tc>
                <a:extLst>
                  <a:ext uri="{0D108BD9-81ED-4DB2-BD59-A6C34878D82A}">
                    <a16:rowId xmlns:a16="http://schemas.microsoft.com/office/drawing/2014/main" val="4006732705"/>
                  </a:ext>
                </a:extLst>
              </a:tr>
            </a:tbl>
          </a:graphicData>
        </a:graphic>
      </p:graphicFrame>
    </p:spTree>
    <p:extLst>
      <p:ext uri="{BB962C8B-B14F-4D97-AF65-F5344CB8AC3E}">
        <p14:creationId xmlns:p14="http://schemas.microsoft.com/office/powerpoint/2010/main" val="23982478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EE0C912-B58F-4191-80B6-E51C50F1E8FF}"/>
              </a:ext>
            </a:extLst>
          </p:cNvPr>
          <p:cNvSpPr>
            <a:spLocks noGrp="1"/>
          </p:cNvSpPr>
          <p:nvPr>
            <p:ph type="title"/>
          </p:nvPr>
        </p:nvSpPr>
        <p:spPr/>
        <p:txBody>
          <a:bodyPr>
            <a:normAutofit fontScale="90000"/>
          </a:bodyPr>
          <a:lstStyle/>
          <a:p>
            <a:br>
              <a:rPr lang="sv-SE" b="0" i="0">
                <a:solidFill>
                  <a:srgbClr val="333333"/>
                </a:solidFill>
                <a:effectLst/>
                <a:latin typeface="chevinpro-medium"/>
              </a:rPr>
            </a:br>
            <a:br>
              <a:rPr lang="sv-SE" b="0" i="0">
                <a:solidFill>
                  <a:srgbClr val="333333"/>
                </a:solidFill>
                <a:effectLst/>
                <a:latin typeface="chevinpro-medium"/>
              </a:rPr>
            </a:br>
            <a:br>
              <a:rPr lang="sv-SE" b="0" i="0">
                <a:solidFill>
                  <a:srgbClr val="333333"/>
                </a:solidFill>
                <a:effectLst/>
                <a:latin typeface="chevinpro-medium"/>
              </a:rPr>
            </a:br>
            <a:r>
              <a:rPr lang="sv-SE" b="0" i="0">
                <a:solidFill>
                  <a:srgbClr val="333333"/>
                </a:solidFill>
                <a:effectLst/>
              </a:rPr>
              <a:t>Bemanning</a:t>
            </a:r>
            <a:br>
              <a:rPr lang="sv-SE" b="0" i="0">
                <a:solidFill>
                  <a:srgbClr val="333333"/>
                </a:solidFill>
                <a:effectLst/>
                <a:latin typeface="chevinpro-medium"/>
              </a:rPr>
            </a:br>
            <a:br>
              <a:rPr lang="sv-SE" b="0" i="0">
                <a:solidFill>
                  <a:srgbClr val="333333"/>
                </a:solidFill>
                <a:effectLst/>
                <a:latin typeface="chevinpro-medium"/>
              </a:rPr>
            </a:br>
            <a:br>
              <a:rPr lang="sv-SE" b="0" i="0">
                <a:solidFill>
                  <a:srgbClr val="333333"/>
                </a:solidFill>
                <a:effectLst/>
                <a:latin typeface="chevinpro-medium"/>
              </a:rPr>
            </a:br>
            <a:endParaRPr lang="sv-SE"/>
          </a:p>
        </p:txBody>
      </p:sp>
      <p:sp>
        <p:nvSpPr>
          <p:cNvPr id="3" name="Platshållare för innehåll 2">
            <a:extLst>
              <a:ext uri="{FF2B5EF4-FFF2-40B4-BE49-F238E27FC236}">
                <a16:creationId xmlns:a16="http://schemas.microsoft.com/office/drawing/2014/main" id="{EB65A03E-DB06-4942-95B6-72E889FC7828}"/>
              </a:ext>
            </a:extLst>
          </p:cNvPr>
          <p:cNvSpPr>
            <a:spLocks noGrp="1"/>
          </p:cNvSpPr>
          <p:nvPr>
            <p:ph sz="half" idx="1"/>
          </p:nvPr>
        </p:nvSpPr>
        <p:spPr>
          <a:xfrm>
            <a:off x="407988" y="1736729"/>
            <a:ext cx="10674540" cy="4176710"/>
          </a:xfrm>
        </p:spPr>
        <p:txBody>
          <a:bodyPr/>
          <a:lstStyle/>
          <a:p>
            <a:pPr marL="0" indent="0" algn="l">
              <a:buNone/>
            </a:pPr>
            <a:r>
              <a:rPr lang="sv-SE" b="0" i="0">
                <a:solidFill>
                  <a:srgbClr val="333333"/>
                </a:solidFill>
                <a:effectLst/>
              </a:rPr>
              <a:t>Handlar om hur bemanning och schemaläggning genomförs och fungerar. Gäller arbetsfördelning, kompetens, schemaläggning, vikarietillsättning, semesterplanering med mera.</a:t>
            </a:r>
            <a:endParaRPr lang="sv-SE"/>
          </a:p>
        </p:txBody>
      </p:sp>
      <p:graphicFrame>
        <p:nvGraphicFramePr>
          <p:cNvPr id="5" name="Tabell 5">
            <a:extLst>
              <a:ext uri="{FF2B5EF4-FFF2-40B4-BE49-F238E27FC236}">
                <a16:creationId xmlns:a16="http://schemas.microsoft.com/office/drawing/2014/main" id="{8B259DB9-B8B1-4CF9-8B31-230961B42390}"/>
              </a:ext>
            </a:extLst>
          </p:cNvPr>
          <p:cNvGraphicFramePr>
            <a:graphicFrameLocks noGrp="1"/>
          </p:cNvGraphicFramePr>
          <p:nvPr>
            <p:ph sz="half" idx="2"/>
            <p:extLst>
              <p:ext uri="{D42A27DB-BD31-4B8C-83A1-F6EECF244321}">
                <p14:modId xmlns:p14="http://schemas.microsoft.com/office/powerpoint/2010/main" val="387991509"/>
              </p:ext>
            </p:extLst>
          </p:nvPr>
        </p:nvGraphicFramePr>
        <p:xfrm>
          <a:off x="474656" y="3694177"/>
          <a:ext cx="10541204" cy="1689811"/>
        </p:xfrm>
        <a:graphic>
          <a:graphicData uri="http://schemas.openxmlformats.org/drawingml/2006/table">
            <a:tbl>
              <a:tblPr firstRow="1" bandRow="1">
                <a:tableStyleId>{5940675A-B579-460E-94D1-54222C63F5DA}</a:tableStyleId>
              </a:tblPr>
              <a:tblGrid>
                <a:gridCol w="3591763">
                  <a:extLst>
                    <a:ext uri="{9D8B030D-6E8A-4147-A177-3AD203B41FA5}">
                      <a16:colId xmlns:a16="http://schemas.microsoft.com/office/drawing/2014/main" val="3619140160"/>
                    </a:ext>
                  </a:extLst>
                </a:gridCol>
                <a:gridCol w="1783131">
                  <a:extLst>
                    <a:ext uri="{9D8B030D-6E8A-4147-A177-3AD203B41FA5}">
                      <a16:colId xmlns:a16="http://schemas.microsoft.com/office/drawing/2014/main" val="2613449487"/>
                    </a:ext>
                  </a:extLst>
                </a:gridCol>
                <a:gridCol w="1786687">
                  <a:extLst>
                    <a:ext uri="{9D8B030D-6E8A-4147-A177-3AD203B41FA5}">
                      <a16:colId xmlns:a16="http://schemas.microsoft.com/office/drawing/2014/main" val="923388311"/>
                    </a:ext>
                  </a:extLst>
                </a:gridCol>
                <a:gridCol w="3379623">
                  <a:extLst>
                    <a:ext uri="{9D8B030D-6E8A-4147-A177-3AD203B41FA5}">
                      <a16:colId xmlns:a16="http://schemas.microsoft.com/office/drawing/2014/main" val="575836018"/>
                    </a:ext>
                  </a:extLst>
                </a:gridCol>
              </a:tblGrid>
              <a:tr h="659659">
                <a:tc>
                  <a:txBody>
                    <a:bodyPr/>
                    <a:lstStyle/>
                    <a:p>
                      <a:endParaRPr lang="sv-SE" sz="1800" b="1"/>
                    </a:p>
                  </a:txBody>
                  <a:tcPr/>
                </a:tc>
                <a:tc>
                  <a:txBody>
                    <a:bodyPr/>
                    <a:lstStyle/>
                    <a:p>
                      <a:pPr algn="l"/>
                      <a:r>
                        <a:rPr lang="sv-SE" sz="1800" b="1"/>
                        <a:t>Fungerar bra</a:t>
                      </a:r>
                    </a:p>
                  </a:txBody>
                  <a:tcPr>
                    <a:solidFill>
                      <a:srgbClr val="00B050"/>
                    </a:solidFill>
                  </a:tcPr>
                </a:tc>
                <a:tc>
                  <a:txBody>
                    <a:bodyPr/>
                    <a:lstStyle/>
                    <a:p>
                      <a:r>
                        <a:rPr lang="sv-SE" sz="1800" b="1"/>
                        <a:t>Kan förbättras</a:t>
                      </a:r>
                    </a:p>
                  </a:txBody>
                  <a:tcPr>
                    <a:solidFill>
                      <a:srgbClr val="C00000"/>
                    </a:solidFill>
                  </a:tcPr>
                </a:tc>
                <a:tc>
                  <a:txBody>
                    <a:bodyPr/>
                    <a:lstStyle/>
                    <a:p>
                      <a:r>
                        <a:rPr lang="sv-SE" sz="1800" b="1"/>
                        <a:t>Kommentar</a:t>
                      </a:r>
                    </a:p>
                  </a:txBody>
                  <a:tcPr/>
                </a:tc>
                <a:extLst>
                  <a:ext uri="{0D108BD9-81ED-4DB2-BD59-A6C34878D82A}">
                    <a16:rowId xmlns:a16="http://schemas.microsoft.com/office/drawing/2014/main" val="4234449665"/>
                  </a:ext>
                </a:extLst>
              </a:tr>
              <a:tr h="1030152">
                <a:tc>
                  <a:txBody>
                    <a:bodyPr/>
                    <a:lstStyle/>
                    <a:p>
                      <a:pPr marL="0" marR="0" lvl="0" indent="0" algn="l" defTabSz="914332" rtl="0" eaLnBrk="1" fontAlgn="auto" latinLnBrk="0" hangingPunct="1">
                        <a:lnSpc>
                          <a:spcPct val="100000"/>
                        </a:lnSpc>
                        <a:spcBef>
                          <a:spcPts val="0"/>
                        </a:spcBef>
                        <a:spcAft>
                          <a:spcPts val="0"/>
                        </a:spcAft>
                        <a:buClrTx/>
                        <a:buSzTx/>
                        <a:buFontTx/>
                        <a:buNone/>
                        <a:tabLst/>
                        <a:defRPr/>
                      </a:pPr>
                      <a:r>
                        <a:rPr lang="sv-SE" sz="1600" b="0">
                          <a:effectLst/>
                        </a:rPr>
                        <a:t>Vi har oftast rätt bemanning för att kunna göra ett bra jobb.</a:t>
                      </a:r>
                    </a:p>
                  </a:txBody>
                  <a:tcPr/>
                </a:tc>
                <a:tc>
                  <a:txBody>
                    <a:bodyPr/>
                    <a:lstStyle/>
                    <a:p>
                      <a:endParaRPr lang="sv-SE"/>
                    </a:p>
                  </a:txBody>
                  <a:tcPr>
                    <a:solidFill>
                      <a:srgbClr val="00B050"/>
                    </a:solidFill>
                  </a:tcPr>
                </a:tc>
                <a:tc>
                  <a:txBody>
                    <a:bodyPr/>
                    <a:lstStyle/>
                    <a:p>
                      <a:endParaRPr lang="sv-SE"/>
                    </a:p>
                  </a:txBody>
                  <a:tcPr>
                    <a:solidFill>
                      <a:srgbClr val="C00000"/>
                    </a:solidFill>
                  </a:tcPr>
                </a:tc>
                <a:tc>
                  <a:txBody>
                    <a:bodyPr/>
                    <a:lstStyle/>
                    <a:p>
                      <a:endParaRPr lang="sv-SE"/>
                    </a:p>
                  </a:txBody>
                  <a:tcPr/>
                </a:tc>
                <a:extLst>
                  <a:ext uri="{0D108BD9-81ED-4DB2-BD59-A6C34878D82A}">
                    <a16:rowId xmlns:a16="http://schemas.microsoft.com/office/drawing/2014/main" val="4006732705"/>
                  </a:ext>
                </a:extLst>
              </a:tr>
            </a:tbl>
          </a:graphicData>
        </a:graphic>
      </p:graphicFrame>
    </p:spTree>
    <p:extLst>
      <p:ext uri="{BB962C8B-B14F-4D97-AF65-F5344CB8AC3E}">
        <p14:creationId xmlns:p14="http://schemas.microsoft.com/office/powerpoint/2010/main" val="36564930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FA7AE140-709B-4AE0-9073-DA6D4CF6BC40}"/>
              </a:ext>
            </a:extLst>
          </p:cNvPr>
          <p:cNvSpPr>
            <a:spLocks noGrp="1"/>
          </p:cNvSpPr>
          <p:nvPr>
            <p:ph type="title"/>
          </p:nvPr>
        </p:nvSpPr>
        <p:spPr>
          <a:xfrm>
            <a:off x="407988" y="404813"/>
            <a:ext cx="9170279" cy="736959"/>
          </a:xfrm>
        </p:spPr>
        <p:txBody>
          <a:bodyPr anchor="ctr">
            <a:normAutofit fontScale="90000"/>
          </a:bodyPr>
          <a:lstStyle/>
          <a:p>
            <a:br>
              <a:rPr lang="sv-SE" b="0" i="0">
                <a:effectLst/>
              </a:rPr>
            </a:br>
            <a:br>
              <a:rPr lang="sv-SE" b="0" i="0">
                <a:effectLst/>
              </a:rPr>
            </a:br>
            <a:br>
              <a:rPr lang="sv-SE" b="0" i="0">
                <a:effectLst/>
              </a:rPr>
            </a:br>
            <a:r>
              <a:rPr lang="sv-SE" b="0" i="0">
                <a:effectLst/>
              </a:rPr>
              <a:t>Balans mellan krav och resurser</a:t>
            </a:r>
            <a:endParaRPr lang="sv-SE"/>
          </a:p>
        </p:txBody>
      </p:sp>
      <p:sp>
        <p:nvSpPr>
          <p:cNvPr id="5" name="Platshållare för innehåll 4">
            <a:extLst>
              <a:ext uri="{FF2B5EF4-FFF2-40B4-BE49-F238E27FC236}">
                <a16:creationId xmlns:a16="http://schemas.microsoft.com/office/drawing/2014/main" id="{D7C5D2AE-67CE-4F0F-B005-7C826B35AAED}"/>
              </a:ext>
            </a:extLst>
          </p:cNvPr>
          <p:cNvSpPr>
            <a:spLocks noGrp="1"/>
          </p:cNvSpPr>
          <p:nvPr>
            <p:ph sz="half" idx="10"/>
          </p:nvPr>
        </p:nvSpPr>
        <p:spPr>
          <a:xfrm>
            <a:off x="407988" y="1714783"/>
            <a:ext cx="11398745" cy="4194629"/>
          </a:xfrm>
        </p:spPr>
        <p:txBody>
          <a:bodyPr>
            <a:normAutofit/>
          </a:bodyPr>
          <a:lstStyle/>
          <a:p>
            <a:pPr marL="0" indent="0">
              <a:buNone/>
            </a:pPr>
            <a:r>
              <a:rPr lang="sv-SE" b="0" i="0">
                <a:effectLst/>
              </a:rPr>
              <a:t>Kraven behöver vara i balans med resurserna. Det kan vara balans även om kraven är höga, men det krävs att till exempel rätt kompetens och andra typer av resurser möter kraven, och att vi vet var vi ska vända oss för att få hjälp och stöd i arbetet. </a:t>
            </a:r>
            <a:r>
              <a:rPr lang="sv-SE">
                <a:cs typeface="Arial"/>
              </a:rPr>
              <a:t>Resurser kan utöver rätt kompetens kan vara arbetsmetoder, arbetsredskap, tydligt arbetsinnehåll, bemanning, socialt stöd, möjlighet till kontroll och möjlighet till återhämtning.</a:t>
            </a:r>
          </a:p>
          <a:p>
            <a:pPr marL="0" indent="0">
              <a:buNone/>
            </a:pPr>
            <a:endParaRPr lang="sv-SE" b="0" i="0">
              <a:effectLst/>
            </a:endParaRPr>
          </a:p>
          <a:p>
            <a:pPr marL="0" indent="0">
              <a:buNone/>
            </a:pPr>
            <a:endParaRPr lang="sv-SE" b="0" i="0">
              <a:effectLst/>
            </a:endParaRPr>
          </a:p>
        </p:txBody>
      </p:sp>
      <p:graphicFrame>
        <p:nvGraphicFramePr>
          <p:cNvPr id="7" name="Tabell 7">
            <a:extLst>
              <a:ext uri="{FF2B5EF4-FFF2-40B4-BE49-F238E27FC236}">
                <a16:creationId xmlns:a16="http://schemas.microsoft.com/office/drawing/2014/main" id="{0FA7A760-D492-44EA-BC46-51CA1F505132}"/>
              </a:ext>
            </a:extLst>
          </p:cNvPr>
          <p:cNvGraphicFramePr>
            <a:graphicFrameLocks noGrp="1"/>
          </p:cNvGraphicFramePr>
          <p:nvPr>
            <p:extLst>
              <p:ext uri="{D42A27DB-BD31-4B8C-83A1-F6EECF244321}">
                <p14:modId xmlns:p14="http://schemas.microsoft.com/office/powerpoint/2010/main" val="1191550726"/>
              </p:ext>
            </p:extLst>
          </p:nvPr>
        </p:nvGraphicFramePr>
        <p:xfrm>
          <a:off x="407988" y="3886525"/>
          <a:ext cx="10915685" cy="2362189"/>
        </p:xfrm>
        <a:graphic>
          <a:graphicData uri="http://schemas.openxmlformats.org/drawingml/2006/table">
            <a:tbl>
              <a:tblPr>
                <a:tableStyleId>{616DA210-FB5B-4158-B5E0-FEB733F419BA}</a:tableStyleId>
              </a:tblPr>
              <a:tblGrid>
                <a:gridCol w="3195404">
                  <a:extLst>
                    <a:ext uri="{9D8B030D-6E8A-4147-A177-3AD203B41FA5}">
                      <a16:colId xmlns:a16="http://schemas.microsoft.com/office/drawing/2014/main" val="523995387"/>
                    </a:ext>
                  </a:extLst>
                </a:gridCol>
                <a:gridCol w="1725984">
                  <a:extLst>
                    <a:ext uri="{9D8B030D-6E8A-4147-A177-3AD203B41FA5}">
                      <a16:colId xmlns:a16="http://schemas.microsoft.com/office/drawing/2014/main" val="1428046545"/>
                    </a:ext>
                  </a:extLst>
                </a:gridCol>
                <a:gridCol w="1794438">
                  <a:extLst>
                    <a:ext uri="{9D8B030D-6E8A-4147-A177-3AD203B41FA5}">
                      <a16:colId xmlns:a16="http://schemas.microsoft.com/office/drawing/2014/main" val="3307574375"/>
                    </a:ext>
                  </a:extLst>
                </a:gridCol>
                <a:gridCol w="4199859">
                  <a:extLst>
                    <a:ext uri="{9D8B030D-6E8A-4147-A177-3AD203B41FA5}">
                      <a16:colId xmlns:a16="http://schemas.microsoft.com/office/drawing/2014/main" val="844520934"/>
                    </a:ext>
                  </a:extLst>
                </a:gridCol>
              </a:tblGrid>
              <a:tr h="1184120">
                <a:tc>
                  <a:txBody>
                    <a:bodyPr/>
                    <a:lstStyle/>
                    <a:p>
                      <a:endParaRPr lang="sv-SE" sz="1800" b="1"/>
                    </a:p>
                  </a:txBody>
                  <a:tcPr/>
                </a:tc>
                <a:tc>
                  <a:txBody>
                    <a:bodyPr/>
                    <a:lstStyle/>
                    <a:p>
                      <a:r>
                        <a:rPr lang="sv-SE" sz="1800" b="1"/>
                        <a:t>Fungerar bra</a:t>
                      </a:r>
                    </a:p>
                  </a:txBody>
                  <a:tcPr>
                    <a:solidFill>
                      <a:srgbClr val="00B050"/>
                    </a:solidFill>
                  </a:tcPr>
                </a:tc>
                <a:tc>
                  <a:txBody>
                    <a:bodyPr/>
                    <a:lstStyle/>
                    <a:p>
                      <a:r>
                        <a:rPr lang="sv-SE" sz="1800" b="1"/>
                        <a:t>Kan förbättras</a:t>
                      </a:r>
                    </a:p>
                  </a:txBody>
                  <a:tcPr>
                    <a:solidFill>
                      <a:schemeClr val="accent2"/>
                    </a:solidFill>
                  </a:tcPr>
                </a:tc>
                <a:tc>
                  <a:txBody>
                    <a:bodyPr/>
                    <a:lstStyle/>
                    <a:p>
                      <a:r>
                        <a:rPr lang="sv-SE" sz="1800" b="1"/>
                        <a:t>Kommentar</a:t>
                      </a:r>
                    </a:p>
                  </a:txBody>
                  <a:tcPr/>
                </a:tc>
                <a:extLst>
                  <a:ext uri="{0D108BD9-81ED-4DB2-BD59-A6C34878D82A}">
                    <a16:rowId xmlns:a16="http://schemas.microsoft.com/office/drawing/2014/main" val="3473477145"/>
                  </a:ext>
                </a:extLst>
              </a:tr>
              <a:tr h="1178069">
                <a:tc>
                  <a:txBody>
                    <a:bodyPr/>
                    <a:lstStyle/>
                    <a:p>
                      <a:pPr marL="0" marR="0" lvl="0" indent="0" algn="l" defTabSz="914332" rtl="0" eaLnBrk="1" fontAlgn="auto" latinLnBrk="0" hangingPunct="1">
                        <a:lnSpc>
                          <a:spcPct val="100000"/>
                        </a:lnSpc>
                        <a:spcBef>
                          <a:spcPts val="0"/>
                        </a:spcBef>
                        <a:spcAft>
                          <a:spcPts val="0"/>
                        </a:spcAft>
                        <a:buClrTx/>
                        <a:buSzTx/>
                        <a:buFontTx/>
                        <a:buNone/>
                        <a:tabLst/>
                        <a:defRPr/>
                      </a:pPr>
                      <a:r>
                        <a:rPr lang="sv-SE" sz="1600" b="0">
                          <a:effectLst/>
                        </a:rPr>
                        <a:t>Vi har de resurser som krävs för att göra det som för</a:t>
                      </a:r>
                      <a:r>
                        <a:rPr lang="sv-SE" sz="1600"/>
                        <a:t>väntas av oss.</a:t>
                      </a:r>
                      <a:endParaRPr lang="sv-SE" sz="1600" b="0">
                        <a:effectLst/>
                      </a:endParaRPr>
                    </a:p>
                    <a:p>
                      <a:endParaRPr lang="sv-SE" sz="1600"/>
                    </a:p>
                  </a:txBody>
                  <a:tcPr/>
                </a:tc>
                <a:tc>
                  <a:txBody>
                    <a:bodyPr/>
                    <a:lstStyle/>
                    <a:p>
                      <a:endParaRPr lang="sv-SE"/>
                    </a:p>
                  </a:txBody>
                  <a:tcPr>
                    <a:solidFill>
                      <a:srgbClr val="00B050"/>
                    </a:solidFill>
                  </a:tcPr>
                </a:tc>
                <a:tc>
                  <a:txBody>
                    <a:bodyPr/>
                    <a:lstStyle/>
                    <a:p>
                      <a:endParaRPr lang="sv-SE"/>
                    </a:p>
                  </a:txBody>
                  <a:tcPr>
                    <a:solidFill>
                      <a:schemeClr val="accent2"/>
                    </a:solidFill>
                  </a:tcPr>
                </a:tc>
                <a:tc>
                  <a:txBody>
                    <a:bodyPr/>
                    <a:lstStyle/>
                    <a:p>
                      <a:endParaRPr lang="sv-SE"/>
                    </a:p>
                  </a:txBody>
                  <a:tcPr/>
                </a:tc>
                <a:extLst>
                  <a:ext uri="{0D108BD9-81ED-4DB2-BD59-A6C34878D82A}">
                    <a16:rowId xmlns:a16="http://schemas.microsoft.com/office/drawing/2014/main" val="2907318829"/>
                  </a:ext>
                </a:extLst>
              </a:tr>
            </a:tbl>
          </a:graphicData>
        </a:graphic>
      </p:graphicFrame>
      <p:sp>
        <p:nvSpPr>
          <p:cNvPr id="2" name="Tankebubbla: moln 1">
            <a:extLst>
              <a:ext uri="{FF2B5EF4-FFF2-40B4-BE49-F238E27FC236}">
                <a16:creationId xmlns:a16="http://schemas.microsoft.com/office/drawing/2014/main" id="{77E878D2-A286-48C7-A51F-64128718C4A5}"/>
              </a:ext>
            </a:extLst>
          </p:cNvPr>
          <p:cNvSpPr/>
          <p:nvPr/>
        </p:nvSpPr>
        <p:spPr>
          <a:xfrm>
            <a:off x="6533147" y="28744"/>
            <a:ext cx="3633537" cy="1526284"/>
          </a:xfrm>
          <a:prstGeom prst="cloudCallout">
            <a:avLst/>
          </a:prstGeom>
          <a:solidFill>
            <a:schemeClr val="accent6">
              <a:lumMod val="20000"/>
              <a:lumOff val="80000"/>
            </a:schemeClr>
          </a:solidFill>
          <a:ln/>
        </p:spPr>
        <p:style>
          <a:lnRef idx="3">
            <a:schemeClr val="lt1"/>
          </a:lnRef>
          <a:fillRef idx="1">
            <a:schemeClr val="accent1"/>
          </a:fillRef>
          <a:effectRef idx="1">
            <a:schemeClr val="accent1"/>
          </a:effectRef>
          <a:fontRef idx="minor">
            <a:schemeClr val="lt1"/>
          </a:fontRef>
        </p:style>
        <p:txBody>
          <a:bodyPr rtlCol="0" anchor="ctr"/>
          <a:lstStyle/>
          <a:p>
            <a:pPr algn="ctr"/>
            <a:r>
              <a:rPr lang="sv-SE" u="sng">
                <a:solidFill>
                  <a:schemeClr val="tx1">
                    <a:lumMod val="50000"/>
                  </a:schemeClr>
                </a:solidFill>
              </a:rPr>
              <a:t>Stödmaterial:</a:t>
            </a:r>
          </a:p>
          <a:p>
            <a:pPr algn="ctr"/>
            <a:r>
              <a:rPr lang="sv-SE">
                <a:hlinkClick r:id="rId3"/>
              </a:rPr>
              <a:t>Sunt arbetsliv- Krav och resurser</a:t>
            </a:r>
            <a:endParaRPr lang="sv-SE"/>
          </a:p>
        </p:txBody>
      </p:sp>
    </p:spTree>
    <p:extLst>
      <p:ext uri="{BB962C8B-B14F-4D97-AF65-F5344CB8AC3E}">
        <p14:creationId xmlns:p14="http://schemas.microsoft.com/office/powerpoint/2010/main" val="20178242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EE0C912-B58F-4191-80B6-E51C50F1E8FF}"/>
              </a:ext>
            </a:extLst>
          </p:cNvPr>
          <p:cNvSpPr>
            <a:spLocks noGrp="1"/>
          </p:cNvSpPr>
          <p:nvPr>
            <p:ph type="title"/>
          </p:nvPr>
        </p:nvSpPr>
        <p:spPr/>
        <p:txBody>
          <a:bodyPr>
            <a:normAutofit fontScale="90000"/>
          </a:bodyPr>
          <a:lstStyle/>
          <a:p>
            <a:br>
              <a:rPr lang="sv-SE" b="0" i="0">
                <a:solidFill>
                  <a:srgbClr val="333333"/>
                </a:solidFill>
                <a:effectLst/>
                <a:latin typeface="chevinpro-medium"/>
              </a:rPr>
            </a:br>
            <a:br>
              <a:rPr lang="sv-SE" b="0">
                <a:latin typeface="chevinpro-medium"/>
              </a:rPr>
            </a:br>
            <a:br>
              <a:rPr lang="sv-SE" b="0">
                <a:latin typeface="chevinpro-medium"/>
              </a:rPr>
            </a:br>
            <a:r>
              <a:rPr lang="sv-SE" b="0" i="0">
                <a:solidFill>
                  <a:srgbClr val="333333"/>
                </a:solidFill>
                <a:effectLst/>
              </a:rPr>
              <a:t>Främjande</a:t>
            </a:r>
            <a:r>
              <a:rPr lang="sv-SE" b="0" i="0">
                <a:solidFill>
                  <a:srgbClr val="333333"/>
                </a:solidFill>
                <a:effectLst/>
                <a:latin typeface="chevinpro-medium"/>
              </a:rPr>
              <a:t> </a:t>
            </a:r>
            <a:r>
              <a:rPr lang="sv-SE" b="0" i="0">
                <a:solidFill>
                  <a:srgbClr val="333333"/>
                </a:solidFill>
                <a:effectLst/>
              </a:rPr>
              <a:t>och </a:t>
            </a:r>
            <a:br>
              <a:rPr lang="sv-SE" b="0">
                <a:solidFill>
                  <a:srgbClr val="333333"/>
                </a:solidFill>
              </a:rPr>
            </a:br>
            <a:r>
              <a:rPr lang="sv-SE" b="0" i="0">
                <a:solidFill>
                  <a:srgbClr val="333333"/>
                </a:solidFill>
                <a:effectLst/>
              </a:rPr>
              <a:t>förebyggande arbete</a:t>
            </a:r>
            <a:br>
              <a:rPr lang="sv-SE" b="0" i="0">
                <a:solidFill>
                  <a:srgbClr val="333333"/>
                </a:solidFill>
                <a:effectLst/>
                <a:latin typeface="chevinpro-medium"/>
              </a:rPr>
            </a:br>
            <a:br>
              <a:rPr lang="sv-SE" b="0" i="0">
                <a:solidFill>
                  <a:srgbClr val="333333"/>
                </a:solidFill>
                <a:effectLst/>
                <a:latin typeface="chevinpro-medium"/>
              </a:rPr>
            </a:br>
            <a:endParaRPr lang="sv-SE"/>
          </a:p>
        </p:txBody>
      </p:sp>
      <p:sp>
        <p:nvSpPr>
          <p:cNvPr id="3" name="Platshållare för innehåll 2">
            <a:extLst>
              <a:ext uri="{FF2B5EF4-FFF2-40B4-BE49-F238E27FC236}">
                <a16:creationId xmlns:a16="http://schemas.microsoft.com/office/drawing/2014/main" id="{EB65A03E-DB06-4942-95B6-72E889FC7828}"/>
              </a:ext>
            </a:extLst>
          </p:cNvPr>
          <p:cNvSpPr>
            <a:spLocks noGrp="1"/>
          </p:cNvSpPr>
          <p:nvPr>
            <p:ph sz="half" idx="1"/>
          </p:nvPr>
        </p:nvSpPr>
        <p:spPr>
          <a:xfrm>
            <a:off x="407987" y="1736729"/>
            <a:ext cx="10484345" cy="4176710"/>
          </a:xfrm>
        </p:spPr>
        <p:txBody>
          <a:bodyPr vert="horz" lIns="0" tIns="0" rIns="0" bIns="0" rtlCol="0" anchor="t">
            <a:normAutofit/>
          </a:bodyPr>
          <a:lstStyle/>
          <a:p>
            <a:pPr marL="0" indent="0">
              <a:buNone/>
            </a:pPr>
            <a:r>
              <a:rPr lang="sv-SE" sz="1900"/>
              <a:t>Handlar om i vilken mån insatser vidtas för att främja hälsa och förebygga ohälsa på arbetsplatsen. Förebyggande innebär arbete med arbetsmiljön så att inte ohälsa eller skador ska uppstå genom att inventera risker och sätter in åtgärder för att minimera riskerna. Med främjande menas att arbeta med det som redan är bra, i detta sammanhang pratar man ofta om friskfaktorer. </a:t>
            </a:r>
            <a:r>
              <a:rPr lang="sv-SE" sz="1900">
                <a:ea typeface="+mn-lt"/>
                <a:cs typeface="+mn-lt"/>
              </a:rPr>
              <a:t>Genom att inventera, bevara och utveckla det friska stimuleras trivsel, utveckling och prestation. Främjandet fokuserar på att erbjuda och möjliggöra medan förebyggandet fokuserar på att avvärja och skydda.</a:t>
            </a:r>
            <a:endParaRPr lang="sv-SE" sz="1900" i="1"/>
          </a:p>
        </p:txBody>
      </p:sp>
      <p:graphicFrame>
        <p:nvGraphicFramePr>
          <p:cNvPr id="5" name="Tabell 5">
            <a:extLst>
              <a:ext uri="{FF2B5EF4-FFF2-40B4-BE49-F238E27FC236}">
                <a16:creationId xmlns:a16="http://schemas.microsoft.com/office/drawing/2014/main" id="{8B259DB9-B8B1-4CF9-8B31-230961B42390}"/>
              </a:ext>
            </a:extLst>
          </p:cNvPr>
          <p:cNvGraphicFramePr>
            <a:graphicFrameLocks noGrp="1"/>
          </p:cNvGraphicFramePr>
          <p:nvPr>
            <p:ph sz="half" idx="2"/>
            <p:extLst>
              <p:ext uri="{D42A27DB-BD31-4B8C-83A1-F6EECF244321}">
                <p14:modId xmlns:p14="http://schemas.microsoft.com/office/powerpoint/2010/main" val="4155359368"/>
              </p:ext>
            </p:extLst>
          </p:nvPr>
        </p:nvGraphicFramePr>
        <p:xfrm>
          <a:off x="734814" y="4111625"/>
          <a:ext cx="9656065" cy="1764792"/>
        </p:xfrm>
        <a:graphic>
          <a:graphicData uri="http://schemas.openxmlformats.org/drawingml/2006/table">
            <a:tbl>
              <a:tblPr firstRow="1" bandRow="1">
                <a:tableStyleId>{5940675A-B579-460E-94D1-54222C63F5DA}</a:tableStyleId>
              </a:tblPr>
              <a:tblGrid>
                <a:gridCol w="3318277">
                  <a:extLst>
                    <a:ext uri="{9D8B030D-6E8A-4147-A177-3AD203B41FA5}">
                      <a16:colId xmlns:a16="http://schemas.microsoft.com/office/drawing/2014/main" val="3619140160"/>
                    </a:ext>
                  </a:extLst>
                </a:gridCol>
                <a:gridCol w="1616505">
                  <a:extLst>
                    <a:ext uri="{9D8B030D-6E8A-4147-A177-3AD203B41FA5}">
                      <a16:colId xmlns:a16="http://schemas.microsoft.com/office/drawing/2014/main" val="2613449487"/>
                    </a:ext>
                  </a:extLst>
                </a:gridCol>
                <a:gridCol w="1850900">
                  <a:extLst>
                    <a:ext uri="{9D8B030D-6E8A-4147-A177-3AD203B41FA5}">
                      <a16:colId xmlns:a16="http://schemas.microsoft.com/office/drawing/2014/main" val="923388311"/>
                    </a:ext>
                  </a:extLst>
                </a:gridCol>
                <a:gridCol w="2870383">
                  <a:extLst>
                    <a:ext uri="{9D8B030D-6E8A-4147-A177-3AD203B41FA5}">
                      <a16:colId xmlns:a16="http://schemas.microsoft.com/office/drawing/2014/main" val="575836018"/>
                    </a:ext>
                  </a:extLst>
                </a:gridCol>
              </a:tblGrid>
              <a:tr h="455229">
                <a:tc>
                  <a:txBody>
                    <a:bodyPr/>
                    <a:lstStyle/>
                    <a:p>
                      <a:endParaRPr lang="sv-SE" sz="1800" b="1"/>
                    </a:p>
                  </a:txBody>
                  <a:tcPr/>
                </a:tc>
                <a:tc>
                  <a:txBody>
                    <a:bodyPr/>
                    <a:lstStyle/>
                    <a:p>
                      <a:r>
                        <a:rPr lang="sv-SE" sz="1800" b="1"/>
                        <a:t>Fungerar bra</a:t>
                      </a:r>
                    </a:p>
                  </a:txBody>
                  <a:tcPr>
                    <a:solidFill>
                      <a:srgbClr val="00B050"/>
                    </a:solidFill>
                  </a:tcPr>
                </a:tc>
                <a:tc>
                  <a:txBody>
                    <a:bodyPr/>
                    <a:lstStyle/>
                    <a:p>
                      <a:r>
                        <a:rPr lang="sv-SE" sz="1800" b="1"/>
                        <a:t>Kan förbättras</a:t>
                      </a:r>
                    </a:p>
                  </a:txBody>
                  <a:tcPr>
                    <a:solidFill>
                      <a:srgbClr val="C00000"/>
                    </a:solidFill>
                  </a:tcPr>
                </a:tc>
                <a:tc>
                  <a:txBody>
                    <a:bodyPr/>
                    <a:lstStyle/>
                    <a:p>
                      <a:r>
                        <a:rPr lang="sv-SE" sz="1800" b="1"/>
                        <a:t>Kommentar</a:t>
                      </a:r>
                    </a:p>
                  </a:txBody>
                  <a:tcPr/>
                </a:tc>
                <a:extLst>
                  <a:ext uri="{0D108BD9-81ED-4DB2-BD59-A6C34878D82A}">
                    <a16:rowId xmlns:a16="http://schemas.microsoft.com/office/drawing/2014/main" val="4234449665"/>
                  </a:ext>
                </a:extLst>
              </a:tr>
              <a:tr h="1309563">
                <a:tc>
                  <a:txBody>
                    <a:bodyPr/>
                    <a:lstStyle/>
                    <a:p>
                      <a:pPr marL="0" marR="0" lvl="0" indent="0" algn="l" defTabSz="914332" rtl="0" eaLnBrk="1" fontAlgn="auto" latinLnBrk="0" hangingPunct="1">
                        <a:lnSpc>
                          <a:spcPct val="100000"/>
                        </a:lnSpc>
                        <a:spcBef>
                          <a:spcPts val="0"/>
                        </a:spcBef>
                        <a:spcAft>
                          <a:spcPts val="0"/>
                        </a:spcAft>
                        <a:buClrTx/>
                        <a:buSzTx/>
                        <a:buFontTx/>
                        <a:buNone/>
                        <a:tabLst/>
                        <a:defRPr/>
                      </a:pPr>
                      <a:r>
                        <a:rPr lang="sv-SE" sz="1600" b="0">
                          <a:effectLst/>
                        </a:rPr>
                        <a:t>Vi jobbar medvetet med hälsofrämjande insatser och förebyggande aktiviteter på arbetsplatsen.</a:t>
                      </a:r>
                    </a:p>
                  </a:txBody>
                  <a:tcPr/>
                </a:tc>
                <a:tc>
                  <a:txBody>
                    <a:bodyPr/>
                    <a:lstStyle/>
                    <a:p>
                      <a:endParaRPr lang="sv-SE"/>
                    </a:p>
                  </a:txBody>
                  <a:tcPr>
                    <a:solidFill>
                      <a:srgbClr val="00B050"/>
                    </a:solidFill>
                  </a:tcPr>
                </a:tc>
                <a:tc>
                  <a:txBody>
                    <a:bodyPr/>
                    <a:lstStyle/>
                    <a:p>
                      <a:endParaRPr lang="sv-SE"/>
                    </a:p>
                  </a:txBody>
                  <a:tcPr>
                    <a:solidFill>
                      <a:srgbClr val="C00000"/>
                    </a:solidFill>
                  </a:tcPr>
                </a:tc>
                <a:tc>
                  <a:txBody>
                    <a:bodyPr/>
                    <a:lstStyle/>
                    <a:p>
                      <a:endParaRPr lang="sv-SE"/>
                    </a:p>
                  </a:txBody>
                  <a:tcPr/>
                </a:tc>
                <a:extLst>
                  <a:ext uri="{0D108BD9-81ED-4DB2-BD59-A6C34878D82A}">
                    <a16:rowId xmlns:a16="http://schemas.microsoft.com/office/drawing/2014/main" val="4006732705"/>
                  </a:ext>
                </a:extLst>
              </a:tr>
            </a:tbl>
          </a:graphicData>
        </a:graphic>
      </p:graphicFrame>
      <p:sp>
        <p:nvSpPr>
          <p:cNvPr id="4" name="Tankebubbla: moln 3">
            <a:extLst>
              <a:ext uri="{FF2B5EF4-FFF2-40B4-BE49-F238E27FC236}">
                <a16:creationId xmlns:a16="http://schemas.microsoft.com/office/drawing/2014/main" id="{3A521632-1558-4EDD-BD61-BECCEA5546FC}"/>
              </a:ext>
            </a:extLst>
          </p:cNvPr>
          <p:cNvSpPr/>
          <p:nvPr/>
        </p:nvSpPr>
        <p:spPr>
          <a:xfrm>
            <a:off x="4992815" y="119283"/>
            <a:ext cx="4258047" cy="1433639"/>
          </a:xfrm>
          <a:prstGeom prst="cloudCallout">
            <a:avLst/>
          </a:prstGeom>
          <a:solidFill>
            <a:schemeClr val="accent6">
              <a:lumMod val="20000"/>
              <a:lumOff val="80000"/>
            </a:schemeClr>
          </a:solidFill>
          <a:ln/>
        </p:spPr>
        <p:style>
          <a:lnRef idx="3">
            <a:schemeClr val="lt1"/>
          </a:lnRef>
          <a:fillRef idx="1">
            <a:schemeClr val="accent1"/>
          </a:fillRef>
          <a:effectRef idx="1">
            <a:schemeClr val="accent1"/>
          </a:effectRef>
          <a:fontRef idx="minor">
            <a:schemeClr val="lt1"/>
          </a:fontRef>
        </p:style>
        <p:txBody>
          <a:bodyPr lIns="91440" tIns="45720" rIns="91440" bIns="45720" rtlCol="0" anchor="ctr"/>
          <a:lstStyle/>
          <a:p>
            <a:pPr algn="ctr"/>
            <a:r>
              <a:rPr lang="sv-SE" u="sng" dirty="0">
                <a:solidFill>
                  <a:schemeClr val="tx1">
                    <a:lumMod val="50000"/>
                  </a:schemeClr>
                </a:solidFill>
              </a:rPr>
              <a:t>Stödmaterial:</a:t>
            </a:r>
          </a:p>
          <a:p>
            <a:pPr algn="ctr"/>
            <a:r>
              <a:rPr lang="sv-SE" dirty="0">
                <a:solidFill>
                  <a:schemeClr val="tx1"/>
                </a:solidFill>
                <a:cs typeface="Arial"/>
                <a:hlinkClick r:id="rId3"/>
              </a:rPr>
              <a:t>Sunt arbetsliv- Friskfaktorer</a:t>
            </a:r>
            <a:endParaRPr lang="sv-SE" dirty="0">
              <a:solidFill>
                <a:schemeClr val="tx1"/>
              </a:solidFill>
              <a:cs typeface="Arial"/>
            </a:endParaRPr>
          </a:p>
        </p:txBody>
      </p:sp>
    </p:spTree>
    <p:extLst>
      <p:ext uri="{BB962C8B-B14F-4D97-AF65-F5344CB8AC3E}">
        <p14:creationId xmlns:p14="http://schemas.microsoft.com/office/powerpoint/2010/main" val="669436129"/>
      </p:ext>
    </p:extLst>
  </p:cSld>
  <p:clrMapOvr>
    <a:masterClrMapping/>
  </p:clrMapOvr>
</p:sld>
</file>

<file path=ppt/theme/theme1.xml><?xml version="1.0" encoding="utf-8"?>
<a:theme xmlns:a="http://schemas.openxmlformats.org/drawingml/2006/main" name="Göteborgs Stad – Blå dekor">
  <a:themeElements>
    <a:clrScheme name="Göteborgs Stad färgpalett webbsvart">
      <a:dk1>
        <a:srgbClr val="333333"/>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Göteborgs Stad Powerpoint">
      <a:majorFont>
        <a:latin typeface="Arial Black"/>
        <a:ea typeface=""/>
        <a:cs typeface=""/>
      </a:majorFont>
      <a:minorFont>
        <a:latin typeface="Arial"/>
        <a:ea typeface=""/>
        <a:cs typeface=""/>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Standard 16_9.sv-SE_ny.potx" id="{BEFC9357-EA3A-416B-AF88-BD006C65C46B}" vid="{D1069F4F-F55A-4AE5-9450-5D06986756E0}"/>
    </a:ext>
  </a:extLst>
</a:theme>
</file>

<file path=ppt/theme/theme10.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Göteborgs Stad – Mörkblå dekor">
  <a:themeElements>
    <a:clrScheme name="Göteborgs Stad färgpalett webbsvart">
      <a:dk1>
        <a:srgbClr val="333333"/>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Standard 16_9.sv-SE_ny.potx" id="{BEFC9357-EA3A-416B-AF88-BD006C65C46B}" vid="{C6E7D1F3-323F-449C-8891-B14BDFBCD95E}"/>
    </a:ext>
  </a:extLst>
</a:theme>
</file>

<file path=ppt/theme/theme3.xml><?xml version="1.0" encoding="utf-8"?>
<a:theme xmlns:a="http://schemas.openxmlformats.org/drawingml/2006/main" name="Göteborgs Stad – Röd dekor">
  <a:themeElements>
    <a:clrScheme name="Göteborgs Stad färgpalett webbsvart">
      <a:dk1>
        <a:srgbClr val="333333"/>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Standard 16_9.sv-SE_ny.potx" id="{BEFC9357-EA3A-416B-AF88-BD006C65C46B}" vid="{9D6B7242-388E-4D52-AC20-B29C65104C0C}"/>
    </a:ext>
  </a:extLst>
</a:theme>
</file>

<file path=ppt/theme/theme4.xml><?xml version="1.0" encoding="utf-8"?>
<a:theme xmlns:a="http://schemas.openxmlformats.org/drawingml/2006/main" name="Göteborgs Stad – Turkos dekor">
  <a:themeElements>
    <a:clrScheme name="Göteborgs Stad färgpalett webbsvart">
      <a:dk1>
        <a:srgbClr val="333333"/>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Standard 16_9.sv-SE_ny.potx" id="{BEFC9357-EA3A-416B-AF88-BD006C65C46B}" vid="{660F87B0-D292-478C-9F59-554F637119EA}"/>
    </a:ext>
  </a:extLst>
</a:theme>
</file>

<file path=ppt/theme/theme5.xml><?xml version="1.0" encoding="utf-8"?>
<a:theme xmlns:a="http://schemas.openxmlformats.org/drawingml/2006/main" name="Göteborgs Stad – Rosa dekor">
  <a:themeElements>
    <a:clrScheme name="Göteborgs Stad färgpalett webbsvart">
      <a:dk1>
        <a:srgbClr val="333333"/>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Standard 16_9.sv-SE_ny.potx" id="{BEFC9357-EA3A-416B-AF88-BD006C65C46B}" vid="{93FE6D71-02EF-4DDF-BA5A-E1F7B7748B66}"/>
    </a:ext>
  </a:extLst>
</a:theme>
</file>

<file path=ppt/theme/theme6.xml><?xml version="1.0" encoding="utf-8"?>
<a:theme xmlns:a="http://schemas.openxmlformats.org/drawingml/2006/main" name="Göteborgs Stad – Grön dekor">
  <a:themeElements>
    <a:clrScheme name="Göteborgs Stad färgpalett webbsvart">
      <a:dk1>
        <a:srgbClr val="333333"/>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Standard 16_9.sv-SE_ny.potx" id="{BEFC9357-EA3A-416B-AF88-BD006C65C46B}" vid="{ADC79D8E-3717-4DC0-83EA-61DEFFC779F9}"/>
    </a:ext>
  </a:extLst>
</a:theme>
</file>

<file path=ppt/theme/theme7.xml><?xml version="1.0" encoding="utf-8"?>
<a:theme xmlns:a="http://schemas.openxmlformats.org/drawingml/2006/main" name="Göteborgs Stad – Lila dekor">
  <a:themeElements>
    <a:clrScheme name="Göteborgs Stad färgpalett webbsvart">
      <a:dk1>
        <a:srgbClr val="333333"/>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Standard 16_9.sv-SE_ny.potx" id="{BEFC9357-EA3A-416B-AF88-BD006C65C46B}" vid="{FD57701C-5D0B-4368-87ED-F5B1F5C774AD}"/>
    </a:ext>
  </a:extLst>
</a:theme>
</file>

<file path=ppt/theme/theme8.xml><?xml version="1.0" encoding="utf-8"?>
<a:theme xmlns:a="http://schemas.openxmlformats.org/drawingml/2006/main" name="Göteborgs Stad – Gul dekor">
  <a:themeElements>
    <a:clrScheme name="Göteborgs Stad färgpalett webbsvart">
      <a:dk1>
        <a:srgbClr val="333333"/>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Standard 16_9.sv-SE_ny.potx" id="{BEFC9357-EA3A-416B-AF88-BD006C65C46B}" vid="{0422458B-5406-4742-B1DB-26CC7CF8118E}"/>
    </a:ext>
  </a:extLst>
</a:theme>
</file>

<file path=ppt/theme/theme9.xml><?xml version="1.0" encoding="utf-8"?>
<a:theme xmlns:a="http://schemas.openxmlformats.org/drawingml/2006/main" name="Office-tema">
  <a:themeElements>
    <a:clrScheme name="Göteborgs Stad Powerpoint">
      <a:dk1>
        <a:sysClr val="windowText" lastClr="000000"/>
      </a:dk1>
      <a:lt1>
        <a:sysClr val="window" lastClr="FFFFFF"/>
      </a:lt1>
      <a:dk2>
        <a:srgbClr val="495663"/>
      </a:dk2>
      <a:lt2>
        <a:srgbClr val="FFCD37"/>
      </a:lt2>
      <a:accent1>
        <a:srgbClr val="0077BC"/>
      </a:accent1>
      <a:accent2>
        <a:srgbClr val="D24723"/>
      </a:accent2>
      <a:accent3>
        <a:srgbClr val="008391"/>
      </a:accent3>
      <a:accent4>
        <a:srgbClr val="D53878"/>
      </a:accent4>
      <a:accent5>
        <a:srgbClr val="008868"/>
      </a:accent5>
      <a:accent6>
        <a:srgbClr val="674B99"/>
      </a:accent6>
      <a:hlink>
        <a:srgbClr val="0563C1"/>
      </a:hlink>
      <a:folHlink>
        <a:srgbClr val="954F72"/>
      </a:folHlink>
    </a:clrScheme>
    <a:fontScheme name="Göteborgs Stad Powerpoint">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F1FE3196CF7D4644ADC2CAE7A232E9FF" ma:contentTypeVersion="12" ma:contentTypeDescription="Skapa ett nytt dokument." ma:contentTypeScope="" ma:versionID="9a59613a51e467cfe0e0ca6cdaf6d7db">
  <xsd:schema xmlns:xsd="http://www.w3.org/2001/XMLSchema" xmlns:xs="http://www.w3.org/2001/XMLSchema" xmlns:p="http://schemas.microsoft.com/office/2006/metadata/properties" xmlns:ns2="94c8eb14-a4db-4a67-bc76-fb62c2b91e8a" xmlns:ns3="cdff4c54-b6d4-4350-bf6d-a35c541f79a9" targetNamespace="http://schemas.microsoft.com/office/2006/metadata/properties" ma:root="true" ma:fieldsID="eca7864bb274d4f9c17084879be20698" ns2:_="" ns3:_="">
    <xsd:import namespace="94c8eb14-a4db-4a67-bc76-fb62c2b91e8a"/>
    <xsd:import namespace="cdff4c54-b6d4-4350-bf6d-a35c541f79a9"/>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AutoKeyPoints" minOccurs="0"/>
                <xsd:element ref="ns2:MediaServiceKeyPoints"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4c8eb14-a4db-4a67-bc76-fb62c2b91e8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dff4c54-b6d4-4350-bf6d-a35c541f79a9" elementFormDefault="qualified">
    <xsd:import namespace="http://schemas.microsoft.com/office/2006/documentManagement/types"/>
    <xsd:import namespace="http://schemas.microsoft.com/office/infopath/2007/PartnerControls"/>
    <xsd:element name="SharedWithUsers" ma:index="14"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4B87002-DF79-47E7-BE29-1F67A537F9D1}">
  <ds:schemaRefs>
    <ds:schemaRef ds:uri="http://schemas.microsoft.com/sharepoint/v3/contenttype/forms"/>
  </ds:schemaRefs>
</ds:datastoreItem>
</file>

<file path=customXml/itemProps2.xml><?xml version="1.0" encoding="utf-8"?>
<ds:datastoreItem xmlns:ds="http://schemas.openxmlformats.org/officeDocument/2006/customXml" ds:itemID="{C079FE4D-3EE4-4329-BB13-427CACFCBF04}">
  <ds:schemaRefs>
    <ds:schemaRef ds:uri="94c8eb14-a4db-4a67-bc76-fb62c2b91e8a"/>
    <ds:schemaRef ds:uri="cdff4c54-b6d4-4350-bf6d-a35c541f79a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94A1E14B-CD5E-4927-8A70-8548EC758B28}">
  <ds:schemaRefs>
    <ds:schemaRef ds:uri="94c8eb14-a4db-4a67-bc76-fb62c2b91e8a"/>
    <ds:schemaRef ds:uri="cdff4c54-b6d4-4350-bf6d-a35c541f79a9"/>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0</TotalTime>
  <Words>1573</Words>
  <Application>Microsoft Office PowerPoint</Application>
  <PresentationFormat>Bredbild</PresentationFormat>
  <Paragraphs>178</Paragraphs>
  <Slides>23</Slides>
  <Notes>13</Notes>
  <HiddenSlides>0</HiddenSlides>
  <MMClips>0</MMClips>
  <ScaleCrop>false</ScaleCrop>
  <HeadingPairs>
    <vt:vector size="6" baseType="variant">
      <vt:variant>
        <vt:lpstr>Använt teckensnitt</vt:lpstr>
      </vt:variant>
      <vt:variant>
        <vt:i4>6</vt:i4>
      </vt:variant>
      <vt:variant>
        <vt:lpstr>Tema</vt:lpstr>
      </vt:variant>
      <vt:variant>
        <vt:i4>8</vt:i4>
      </vt:variant>
      <vt:variant>
        <vt:lpstr>Bildrubriker</vt:lpstr>
      </vt:variant>
      <vt:variant>
        <vt:i4>23</vt:i4>
      </vt:variant>
    </vt:vector>
  </HeadingPairs>
  <TitlesOfParts>
    <vt:vector size="37" baseType="lpstr">
      <vt:lpstr>Arial</vt:lpstr>
      <vt:lpstr>Arial Black</vt:lpstr>
      <vt:lpstr>Calibri</vt:lpstr>
      <vt:lpstr>chevinpro-medium</vt:lpstr>
      <vt:lpstr>proxima_nova_rgregular</vt:lpstr>
      <vt:lpstr>Wingdings</vt:lpstr>
      <vt:lpstr>Göteborgs Stad – Blå dekor</vt:lpstr>
      <vt:lpstr>Göteborgs Stad – Mörkblå dekor</vt:lpstr>
      <vt:lpstr>Göteborgs Stad – Röd dekor</vt:lpstr>
      <vt:lpstr>Göteborgs Stad – Turkos dekor</vt:lpstr>
      <vt:lpstr>Göteborgs Stad – Rosa dekor</vt:lpstr>
      <vt:lpstr>Göteborgs Stad – Grön dekor</vt:lpstr>
      <vt:lpstr>Göteborgs Stad – Lila dekor</vt:lpstr>
      <vt:lpstr>Göteborgs Stad – Gul dekor</vt:lpstr>
      <vt:lpstr>Verktyget "Vår arbetsmiljö"</vt:lpstr>
      <vt:lpstr>Instruktion</vt:lpstr>
      <vt:lpstr>Instruktion</vt:lpstr>
      <vt:lpstr>   Relationen med dem  vi är till för  </vt:lpstr>
      <vt:lpstr>  Planering av arbetet  </vt:lpstr>
      <vt:lpstr>  Arbetsrutiner </vt:lpstr>
      <vt:lpstr>   Bemanning   </vt:lpstr>
      <vt:lpstr>   Balans mellan krav och resurser</vt:lpstr>
      <vt:lpstr>   Främjande och  förebyggande arbete  </vt:lpstr>
      <vt:lpstr>   Tid för återhämtning </vt:lpstr>
      <vt:lpstr>  Utveckling och lärande  </vt:lpstr>
      <vt:lpstr>  Delaktighet </vt:lpstr>
      <vt:lpstr> Samarbete och förståelse </vt:lpstr>
      <vt:lpstr>  Kommunikation </vt:lpstr>
      <vt:lpstr>   Stöd och handledning  </vt:lpstr>
      <vt:lpstr>  Återkoppling på arbetsinsats  </vt:lpstr>
      <vt:lpstr> Tillbud och arbetsskador </vt:lpstr>
      <vt:lpstr>   Hot och våld </vt:lpstr>
      <vt:lpstr> Digital arbetsmiljö och IT-stöd </vt:lpstr>
      <vt:lpstr>   Fysisk arbetsmiljö  </vt:lpstr>
      <vt:lpstr>  Rutiner och policy för  kränkande särbehandling  </vt:lpstr>
      <vt:lpstr>Frisk- och riskfaktorer</vt:lpstr>
      <vt:lpstr>Kontakt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 16:9</dc:title>
  <dc:creator>isabell.kastens@aldrevardomsorg.goteborg.se</dc:creator>
  <cp:lastModifiedBy>Catrine Källström</cp:lastModifiedBy>
  <cp:revision>4</cp:revision>
  <dcterms:created xsi:type="dcterms:W3CDTF">2021-09-14T11:56:32Z</dcterms:created>
  <dcterms:modified xsi:type="dcterms:W3CDTF">2024-03-07T13:03:28Z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0x010100F1FE3196CF7D4644ADC2CAE7A232E9FF</vt:lpwstr>
  </property>
  <property fmtid="{D5CDD505-2E9C-101B-9397-08002B2CF9AE}" pid="3" name="SW_SaveText">
    <vt:lpwstr>Spara till Notes</vt:lpwstr>
  </property>
  <property fmtid="{D5CDD505-2E9C-101B-9397-08002B2CF9AE}" pid="4" name="SW_SaveCloseOfficeText">
    <vt:lpwstr>Spara och Stäng Officedokument</vt:lpwstr>
  </property>
  <property fmtid="{D5CDD505-2E9C-101B-9397-08002B2CF9AE}" pid="5" name="SW_SaveCloseText">
    <vt:lpwstr>Spara och Stäng Notes dokument</vt:lpwstr>
  </property>
  <property fmtid="{D5CDD505-2E9C-101B-9397-08002B2CF9AE}" pid="6" name="SW_DocUNID">
    <vt:lpwstr>B2685B934DA136AEC1258AD9004774EE</vt:lpwstr>
  </property>
  <property fmtid="{D5CDD505-2E9C-101B-9397-08002B2CF9AE}" pid="7" name="SW_DocHWND">
    <vt:r8>2625336</vt:r8>
  </property>
  <property fmtid="{D5CDD505-2E9C-101B-9397-08002B2CF9AE}" pid="8" name="SW_IntOfficeMacros">
    <vt:lpwstr>Enabled</vt:lpwstr>
  </property>
  <property fmtid="{D5CDD505-2E9C-101B-9397-08002B2CF9AE}" pid="9" name="SW_CustomTitle">
    <vt:lpwstr>SWING Integrator 5 Document</vt:lpwstr>
  </property>
  <property fmtid="{D5CDD505-2E9C-101B-9397-08002B2CF9AE}" pid="10" name="SW_DialogTitle">
    <vt:lpwstr>SWING Integrator för Notes och Office</vt:lpwstr>
  </property>
  <property fmtid="{D5CDD505-2E9C-101B-9397-08002B2CF9AE}" pid="11" name="SW_PromptText">
    <vt:lpwstr>Vill du spara?</vt:lpwstr>
  </property>
  <property fmtid="{D5CDD505-2E9C-101B-9397-08002B2CF9AE}" pid="12" name="SW_NewDocument">
    <vt:lpwstr/>
  </property>
  <property fmtid="{D5CDD505-2E9C-101B-9397-08002B2CF9AE}" pid="13" name="SW_VisibleVBAMacroMenuItems">
    <vt:r8>127</vt:r8>
  </property>
  <property fmtid="{D5CDD505-2E9C-101B-9397-08002B2CF9AE}" pid="14" name="SW_EnabledVBAMacroMenuItems">
    <vt:r8>7</vt:r8>
  </property>
  <property fmtid="{D5CDD505-2E9C-101B-9397-08002B2CF9AE}" pid="15" name="SW_AddinName">
    <vt:lpwstr>SWINGINTEGRATOR529000.PPA</vt:lpwstr>
  </property>
</Properties>
</file>